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5"/>
  </p:notesMasterIdLst>
  <p:sldIdLst>
    <p:sldId id="283" r:id="rId2"/>
    <p:sldId id="381" r:id="rId3"/>
    <p:sldId id="382" r:id="rId4"/>
    <p:sldId id="383" r:id="rId5"/>
    <p:sldId id="451" r:id="rId6"/>
    <p:sldId id="385" r:id="rId7"/>
    <p:sldId id="386" r:id="rId8"/>
    <p:sldId id="452" r:id="rId9"/>
    <p:sldId id="387" r:id="rId10"/>
    <p:sldId id="388" r:id="rId11"/>
    <p:sldId id="389" r:id="rId12"/>
    <p:sldId id="391" r:id="rId13"/>
    <p:sldId id="425" r:id="rId14"/>
    <p:sldId id="456" r:id="rId15"/>
    <p:sldId id="461" r:id="rId16"/>
    <p:sldId id="458" r:id="rId17"/>
    <p:sldId id="455" r:id="rId18"/>
    <p:sldId id="459" r:id="rId19"/>
    <p:sldId id="439" r:id="rId20"/>
    <p:sldId id="423" r:id="rId21"/>
    <p:sldId id="440" r:id="rId22"/>
    <p:sldId id="441" r:id="rId23"/>
    <p:sldId id="394" r:id="rId24"/>
    <p:sldId id="395" r:id="rId25"/>
    <p:sldId id="465" r:id="rId26"/>
    <p:sldId id="442" r:id="rId27"/>
    <p:sldId id="399" r:id="rId28"/>
    <p:sldId id="464" r:id="rId29"/>
    <p:sldId id="445" r:id="rId30"/>
    <p:sldId id="400" r:id="rId31"/>
    <p:sldId id="401" r:id="rId32"/>
    <p:sldId id="462" r:id="rId33"/>
    <p:sldId id="402" r:id="rId34"/>
    <p:sldId id="403" r:id="rId35"/>
    <p:sldId id="405" r:id="rId36"/>
    <p:sldId id="406" r:id="rId37"/>
    <p:sldId id="437" r:id="rId38"/>
    <p:sldId id="438" r:id="rId39"/>
    <p:sldId id="463" r:id="rId40"/>
    <p:sldId id="407" r:id="rId41"/>
    <p:sldId id="427" r:id="rId42"/>
    <p:sldId id="446" r:id="rId43"/>
    <p:sldId id="447" r:id="rId44"/>
    <p:sldId id="409" r:id="rId45"/>
    <p:sldId id="412" r:id="rId46"/>
    <p:sldId id="413" r:id="rId47"/>
    <p:sldId id="414" r:id="rId48"/>
    <p:sldId id="415" r:id="rId49"/>
    <p:sldId id="416" r:id="rId50"/>
    <p:sldId id="417" r:id="rId51"/>
    <p:sldId id="460" r:id="rId52"/>
    <p:sldId id="466" r:id="rId53"/>
    <p:sldId id="421" r:id="rId54"/>
  </p:sldIdLst>
  <p:sldSz cx="9144000" cy="5143500" type="screen16x9"/>
  <p:notesSz cx="6858000" cy="9144000"/>
  <p:defaultTextStyle>
    <a:defPPr>
      <a:defRPr lang="en-US"/>
    </a:defPPr>
    <a:lvl1pPr marL="0" algn="l" defTabSz="4571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5" algn="l" defTabSz="4571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1" algn="l" defTabSz="4571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57" algn="l" defTabSz="4571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43" algn="l" defTabSz="4571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28" algn="l" defTabSz="4571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14" algn="l" defTabSz="4571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00" algn="l" defTabSz="4571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86" algn="l" defTabSz="4571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kovax" initials="r" lastIdx="1" clrIdx="0">
    <p:extLst>
      <p:ext uri="{19B8F6BF-5375-455C-9EA6-DF929625EA0E}">
        <p15:presenceInfo xmlns:p15="http://schemas.microsoft.com/office/powerpoint/2012/main" userId="robertkovax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01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4448" autoAdjust="0"/>
  </p:normalViewPr>
  <p:slideViewPr>
    <p:cSldViewPr snapToObjects="1">
      <p:cViewPr varScale="1">
        <p:scale>
          <a:sx n="146" d="100"/>
          <a:sy n="146" d="100"/>
        </p:scale>
        <p:origin x="630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4E328-74EF-4F2C-B4E2-93BEFFDD3035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578D4-0F86-4DF9-AF8C-5E66A27281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58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25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/>
            <a:r>
              <a:rPr lang="en-US" dirty="0" smtClean="0"/>
              <a:t>To </a:t>
            </a:r>
            <a:r>
              <a:rPr lang="en-US" baseline="0" dirty="0" smtClean="0"/>
              <a:t>allow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elevation in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real-walking </a:t>
            </a:r>
            <a:r>
              <a:rPr lang="en-US" dirty="0" smtClean="0"/>
              <a:t>environments, with a wearable design</a:t>
            </a:r>
            <a:endParaRPr lang="en-US" kern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94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here is what we made, this</a:t>
            </a:r>
            <a:r>
              <a:rPr lang="en-US" baseline="0" dirty="0" smtClean="0"/>
              <a:t> are the </a:t>
            </a:r>
            <a:r>
              <a:rPr lang="en-US" baseline="0" dirty="0" err="1" smtClean="0"/>
              <a:t>levelUps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5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video what I have already shown, where the user is stepping</a:t>
            </a:r>
            <a:r>
              <a:rPr lang="en-US" baseline="0" dirty="0" smtClean="0"/>
              <a:t> on virtual objects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37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main mechanism</a:t>
            </a:r>
            <a:r>
              <a:rPr lang="en-US" baseline="0" dirty="0" smtClean="0"/>
              <a:t> is this golden component, called lift table or scissor table. </a:t>
            </a:r>
          </a:p>
          <a:p>
            <a:r>
              <a:rPr lang="en-US" baseline="0" dirty="0" smtClean="0"/>
              <a:t>And we also added a couple more components, the actuation, the sensing system, but I’ll walk you through all of these in a minute.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35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just an other scene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13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Primarily </a:t>
            </a:r>
            <a:r>
              <a:rPr lang="en-US" dirty="0" err="1" smtClean="0"/>
              <a:t>LevelUps</a:t>
            </a:r>
            <a:r>
              <a:rPr lang="en-US" dirty="0" smtClean="0"/>
              <a:t> are designed to simulate elevation, but there is an other scenario</a:t>
            </a:r>
            <a:r>
              <a:rPr lang="en-US" baseline="0" dirty="0" smtClean="0"/>
              <a:t> where you could use them for simulating depth.</a:t>
            </a:r>
          </a:p>
          <a:p>
            <a:r>
              <a:rPr lang="en-US" baseline="0" dirty="0" smtClean="0"/>
              <a:t>For example while you are balancing on a beam they are fully extracted and when you would put your feet left and right they would retract, giving you the feeling of a void.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10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But on the whole the main contribution is that</a:t>
            </a:r>
            <a:r>
              <a:rPr lang="en-US" baseline="0" dirty="0" smtClean="0"/>
              <a:t> level ups can simulate elevation in real walking environments, while the device itself is wearable and wireless.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13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r>
              <a:rPr lang="en-US" baseline="0" dirty="0" smtClean="0"/>
              <a:t> l</a:t>
            </a:r>
            <a:r>
              <a:rPr lang="en-US" dirty="0" smtClean="0"/>
              <a:t>et me tell you about the mechanical</a:t>
            </a:r>
            <a:r>
              <a:rPr lang="en-US" baseline="0" dirty="0" smtClean="0"/>
              <a:t> design.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9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ym typeface="Wingdings"/>
              </a:rPr>
              <a:t>presumably, the hardware design was simple and straightforward…</a:t>
            </a:r>
          </a:p>
          <a:p>
            <a:r>
              <a:rPr lang="en-US" dirty="0" smtClean="0"/>
              <a:t>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15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Except</a:t>
            </a:r>
            <a:r>
              <a:rPr lang="en-US" baseline="0" dirty="0" smtClean="0"/>
              <a:t> from that it was not…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18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levelUps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telescopic shoes, which you can wear in virtual environment in combination with head mounted displays.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as you step on virtual objects they expand, giving you the sense of elevation.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43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tried lots</a:t>
            </a:r>
            <a:r>
              <a:rPr lang="en-US" baseline="0" dirty="0" smtClean="0"/>
              <a:t> of other designs, as you can see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790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 made</a:t>
            </a:r>
            <a:r>
              <a:rPr lang="en-US" baseline="0" dirty="0" smtClean="0"/>
              <a:t> lots of prototypes.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24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let me just</a:t>
            </a:r>
            <a:r>
              <a:rPr lang="en-US" baseline="0" dirty="0" smtClean="0"/>
              <a:t> walk you through our final solution.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61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primary component</a:t>
            </a:r>
            <a:r>
              <a:rPr lang="en-US" baseline="0" dirty="0" smtClean="0"/>
              <a:t> is the lift table, what is originally designed for manual actuation with the knob. </a:t>
            </a:r>
          </a:p>
          <a:p>
            <a:r>
              <a:rPr lang="en-US" baseline="0" dirty="0" smtClean="0"/>
              <a:t>So we needed to motorize it.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81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key challenge here was this blue</a:t>
            </a:r>
            <a:r>
              <a:rPr lang="en-US" baseline="0" dirty="0" smtClean="0"/>
              <a:t> carriage, which allows the motor to move together back and forth with the actuation thread, and in the same time holds the motor fixed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965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</a:t>
            </a:r>
            <a:r>
              <a:rPr lang="en-US" baseline="0" dirty="0" smtClean="0"/>
              <a:t> t</a:t>
            </a:r>
            <a:r>
              <a:rPr lang="en-US" dirty="0" smtClean="0"/>
              <a:t>o give the electronics the sense how high the boot</a:t>
            </a:r>
            <a:r>
              <a:rPr lang="en-US" baseline="0" dirty="0" smtClean="0"/>
              <a:t> is right now, we added a linear potentiometer which actually measures the height of the lift table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78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there is</a:t>
            </a:r>
            <a:r>
              <a:rPr lang="en-US" baseline="0" dirty="0" smtClean="0"/>
              <a:t> a little bit of more control…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54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 are pressure sensors integrated into the toes</a:t>
            </a:r>
            <a:r>
              <a:rPr lang="en-US" baseline="0" dirty="0" smtClean="0"/>
              <a:t> and heels.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Let me tell you why.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998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</a:t>
            </a:r>
            <a:r>
              <a:rPr lang="en-US" baseline="0" dirty="0" smtClean="0"/>
              <a:t> original idea was to create a design what could actually lift a person, but it turned out that this would require lot of power and heavy mechanism.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276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sensors are connected to an </a:t>
            </a:r>
            <a:r>
              <a:rPr lang="en-US" dirty="0" smtClean="0"/>
              <a:t>Arduino </a:t>
            </a:r>
            <a:r>
              <a:rPr lang="en-US" dirty="0" err="1" smtClean="0"/>
              <a:t>nano</a:t>
            </a:r>
            <a:r>
              <a:rPr lang="en-US" dirty="0" smtClean="0"/>
              <a:t>, which also drives the motor system</a:t>
            </a:r>
            <a:r>
              <a:rPr lang="en-US" baseline="0" dirty="0" smtClean="0"/>
              <a:t> and does the logic.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89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are we doing this?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666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also had to</a:t>
            </a:r>
            <a:r>
              <a:rPr lang="en-US" baseline="0" dirty="0" smtClean="0"/>
              <a:t> </a:t>
            </a:r>
            <a:r>
              <a:rPr lang="en-US" dirty="0" smtClean="0"/>
              <a:t>designed </a:t>
            </a:r>
            <a:r>
              <a:rPr lang="en-US" baseline="0" dirty="0" smtClean="0"/>
              <a:t>an artificial foot…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163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Because our initial</a:t>
            </a:r>
            <a:r>
              <a:rPr lang="en-US" baseline="0" dirty="0" smtClean="0"/>
              <a:t> design was completely rigid and it doesn’t felt very well. </a:t>
            </a:r>
          </a:p>
          <a:p>
            <a:r>
              <a:rPr lang="en-US" baseline="0" dirty="0" smtClean="0"/>
              <a:t>So we decided to add a little bit of flexibility with these fiberglass red sticks on the bottom.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770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Which we actually get from a kid bow.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618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Ok, next problem was stabilizing the ankle.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934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human ankle is actually designed for working reasonably close to the ground., but since we operate it them now on 30 cm </a:t>
            </a:r>
            <a:r>
              <a:rPr lang="en-US" baseline="0" dirty="0" err="1" smtClean="0"/>
              <a:t>heigh</a:t>
            </a:r>
            <a:r>
              <a:rPr lang="en-US" baseline="0" dirty="0" smtClean="0"/>
              <a:t>, we needed to add support the ankle. </a:t>
            </a:r>
          </a:p>
          <a:p>
            <a:r>
              <a:rPr lang="en-US" baseline="0" dirty="0" smtClean="0"/>
              <a:t>Initially we tried to completely immobilize the foot, what is not a good experience. </a:t>
            </a:r>
          </a:p>
          <a:p>
            <a:r>
              <a:rPr lang="en-US" baseline="0" dirty="0" smtClean="0"/>
              <a:t>Than we realized that what we really need to do is to prevent the left right movement, and to allow to flexing back and forth.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515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 that is exactly what the regular roller-skate boots does.</a:t>
            </a:r>
            <a:endParaRPr lang="de-DE" dirty="0" smtClean="0"/>
          </a:p>
          <a:p>
            <a:r>
              <a:rPr lang="en-US" dirty="0" smtClean="0"/>
              <a:t>As you can see..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441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957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2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used</a:t>
            </a:r>
            <a:r>
              <a:rPr lang="en-US" baseline="0" dirty="0" smtClean="0"/>
              <a:t> a boot from a normal rollerblade skate.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472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this is our final design.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53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Obiviusly</a:t>
            </a:r>
            <a:r>
              <a:rPr lang="en-US" baseline="0" dirty="0" smtClean="0"/>
              <a:t> VR is happening right now, with lot of devices like </a:t>
            </a:r>
            <a:r>
              <a:rPr lang="en-US" baseline="0" dirty="0" err="1" smtClean="0"/>
              <a:t>occulus</a:t>
            </a:r>
            <a:r>
              <a:rPr lang="en-US" baseline="0" dirty="0" smtClean="0"/>
              <a:t>, gear and so on, but in VR research the question is for a while how can we improve this visual immersion giving more physical feedback.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3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</a:t>
            </a:r>
            <a:r>
              <a:rPr lang="en-US" baseline="0" dirty="0" smtClean="0"/>
              <a:t> are </a:t>
            </a:r>
            <a:r>
              <a:rPr lang="en-US" dirty="0" smtClean="0"/>
              <a:t>operated in a typical VR environment.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146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</a:t>
            </a:r>
            <a:r>
              <a:rPr lang="en-US" baseline="0" dirty="0" smtClean="0"/>
              <a:t>Sven is wearing the Oculus and a MacBook on his chest, where the actual VR processing is running. </a:t>
            </a:r>
          </a:p>
          <a:p>
            <a:r>
              <a:rPr lang="en-US" baseline="0" dirty="0" smtClean="0"/>
              <a:t>As you san see everything is wireless, the stilts are controlled via Bluetooth.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255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find out where the user is in the </a:t>
            </a:r>
            <a:r>
              <a:rPr lang="en-US" dirty="0" err="1" smtClean="0"/>
              <a:t>wirtual</a:t>
            </a:r>
            <a:r>
              <a:rPr lang="en-US" dirty="0" smtClean="0"/>
              <a:t> world, we used</a:t>
            </a:r>
            <a:r>
              <a:rPr lang="en-US" baseline="0" dirty="0" smtClean="0"/>
              <a:t> a motion capture system, in this case </a:t>
            </a:r>
            <a:r>
              <a:rPr lang="en-US" baseline="0" dirty="0" err="1" smtClean="0"/>
              <a:t>Optitrack</a:t>
            </a:r>
            <a:r>
              <a:rPr lang="en-US" baseline="0" dirty="0" smtClean="0"/>
              <a:t>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404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software system was implemented in Unity3D.</a:t>
            </a:r>
            <a:r>
              <a:rPr lang="en-US" baseline="0" dirty="0" smtClean="0"/>
              <a:t>  </a:t>
            </a:r>
          </a:p>
          <a:p>
            <a:r>
              <a:rPr lang="en-US" baseline="0" dirty="0" smtClean="0"/>
              <a:t>To give </a:t>
            </a:r>
            <a:r>
              <a:rPr lang="en-US" baseline="0" dirty="0" err="1" smtClean="0"/>
              <a:t>levelUps</a:t>
            </a:r>
            <a:r>
              <a:rPr lang="en-US" baseline="0" dirty="0" smtClean="0"/>
              <a:t> the chance to actuate in time, we did a simply ray-casting in front of the user, measuring the intersection with the ground, and sending the command to </a:t>
            </a:r>
            <a:r>
              <a:rPr lang="en-US" baseline="0" dirty="0" err="1" smtClean="0"/>
              <a:t>LevelUps</a:t>
            </a:r>
            <a:r>
              <a:rPr lang="en-US" baseline="0" dirty="0" smtClean="0"/>
              <a:t> for going up or down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768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Finally to find out if the stilts</a:t>
            </a:r>
            <a:r>
              <a:rPr lang="en-US" baseline="0" dirty="0" smtClean="0"/>
              <a:t> are good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55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conducted a brief evaluation in which participants stepped on and off virtual boxes	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513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tested three different conditions&gt; the </a:t>
            </a:r>
            <a:r>
              <a:rPr lang="en-US" baseline="0" dirty="0" err="1" smtClean="0"/>
              <a:t>levelUps</a:t>
            </a:r>
            <a:r>
              <a:rPr lang="en-US" baseline="0" dirty="0" smtClean="0"/>
              <a:t> turned ON against two control condition, where the </a:t>
            </a:r>
            <a:r>
              <a:rPr lang="en-US" baseline="0" dirty="0" err="1" smtClean="0"/>
              <a:t>levelUps</a:t>
            </a:r>
            <a:r>
              <a:rPr lang="en-US" baseline="0" dirty="0" smtClean="0"/>
              <a:t> were turned off and last, where the user was wearing regular shoes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876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you can see participants enjoyed the experience when they</a:t>
            </a:r>
            <a:r>
              <a:rPr lang="en-US" baseline="0" dirty="0" smtClean="0"/>
              <a:t> were wearing the </a:t>
            </a:r>
            <a:r>
              <a:rPr lang="en-US" baseline="0" dirty="0" err="1" smtClean="0"/>
              <a:t>levelUps</a:t>
            </a:r>
            <a:r>
              <a:rPr lang="en-US" baseline="0" dirty="0" smtClean="0"/>
              <a:t> turned on	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82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also judged</a:t>
            </a:r>
            <a:r>
              <a:rPr lang="en-US" baseline="0" dirty="0" smtClean="0"/>
              <a:t> as more realistic.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128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dirty="0" smtClean="0"/>
              <a:t>So in conclusion, our main contribution</a:t>
            </a:r>
            <a:r>
              <a:rPr lang="en-US" baseline="0" dirty="0" smtClean="0"/>
              <a:t> was bringing the concept of elevation to real walking environments and we implemented it in a wearable wireless design.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1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 people had lot of ideas from haptic gloves to modeling</a:t>
            </a:r>
            <a:r>
              <a:rPr lang="en-US" baseline="0" dirty="0" smtClean="0"/>
              <a:t> virtual rooms…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912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same time</a:t>
            </a:r>
            <a:r>
              <a:rPr lang="en-US" baseline="0" dirty="0" smtClean="0"/>
              <a:t> this device has</a:t>
            </a:r>
            <a:r>
              <a:rPr lang="en-US" dirty="0" smtClean="0"/>
              <a:t> also certain limitations,</a:t>
            </a:r>
            <a:r>
              <a:rPr lang="en-US" baseline="0" dirty="0" smtClean="0"/>
              <a:t> first of all it has limited length, so it can’t simulate multiple stare steps in a row. </a:t>
            </a:r>
          </a:p>
          <a:p>
            <a:r>
              <a:rPr lang="en-US" baseline="0" dirty="0" smtClean="0"/>
              <a:t>But we can do is to slowly rewinding the device over time, and than it can be again actuated.</a:t>
            </a:r>
          </a:p>
          <a:p>
            <a:r>
              <a:rPr lang="en-US" baseline="0" dirty="0" smtClean="0"/>
              <a:t>The second constrain is the speed of the actuation. Our </a:t>
            </a:r>
            <a:r>
              <a:rPr lang="en-US" baseline="0" dirty="0" err="1" smtClean="0"/>
              <a:t>LevelUps</a:t>
            </a:r>
            <a:r>
              <a:rPr lang="en-US" baseline="0" dirty="0" smtClean="0"/>
              <a:t> are good for walking, but certainly not for running.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653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Thank you for you attention and I’m happy to take your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questions.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96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</a:t>
            </a:r>
            <a:r>
              <a:rPr lang="en-US" baseline="0" dirty="0" smtClean="0"/>
              <a:t> in </a:t>
            </a:r>
            <a:r>
              <a:rPr lang="en-US" dirty="0" smtClean="0"/>
              <a:t>this paper we focused</a:t>
            </a:r>
            <a:r>
              <a:rPr lang="en-US" baseline="0" dirty="0" smtClean="0"/>
              <a:t> on a very specific case,  when we are </a:t>
            </a:r>
            <a:r>
              <a:rPr lang="en-US" baseline="0" dirty="0" err="1" smtClean="0"/>
              <a:t>steping</a:t>
            </a:r>
            <a:r>
              <a:rPr lang="en-US" baseline="0" dirty="0" smtClean="0"/>
              <a:t> on and off virtual objects.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16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Traditionally walk simulation has been</a:t>
            </a:r>
            <a:r>
              <a:rPr lang="en-US" baseline="0" dirty="0" smtClean="0"/>
              <a:t> solved with locomotion devices. </a:t>
            </a:r>
          </a:p>
          <a:p>
            <a:r>
              <a:rPr lang="en-US" baseline="0" dirty="0" smtClean="0"/>
              <a:t>These are stationary devices which can give you the feeling that you are walking around, while you are actually stepping in one place. </a:t>
            </a:r>
          </a:p>
          <a:p>
            <a:r>
              <a:rPr lang="en-US" baseline="0" dirty="0" smtClean="0"/>
              <a:t>So adding elevation to these devices is presumably straightforward.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80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same time there is an</a:t>
            </a:r>
            <a:r>
              <a:rPr lang="en-US" baseline="0" dirty="0" smtClean="0"/>
              <a:t> other trend in virtual reality where people are debating that locomotion devices are not giving the full experience, we should allow people to walk around freely.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74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pe</a:t>
            </a:r>
            <a:r>
              <a:rPr lang="en-US" dirty="0" smtClean="0"/>
              <a:t>ople</a:t>
            </a:r>
            <a:r>
              <a:rPr lang="en-US" baseline="0" dirty="0" smtClean="0"/>
              <a:t> tried around different combinations, for example this mobile devices that are moving with you and you can step on them consequently. </a:t>
            </a:r>
          </a:p>
          <a:p>
            <a:r>
              <a:rPr lang="en-US" dirty="0" smtClean="0"/>
              <a:t>But we wanted to go a step further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78D4-0F86-4DF9-AF8C-5E66A272813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42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724400" y="3486155"/>
            <a:ext cx="4191000" cy="104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8" rIns="91437" bIns="45718">
            <a:prstTxWarp prst="textNoShape">
              <a:avLst/>
            </a:prstTxWarp>
            <a:spAutoFit/>
          </a:bodyPr>
          <a:lstStyle/>
          <a:p>
            <a:pPr algn="r">
              <a:spcBef>
                <a:spcPct val="20000"/>
              </a:spcBef>
            </a:pPr>
            <a:r>
              <a:rPr b="0" noProof="1">
                <a:solidFill>
                  <a:schemeClr val="tx2"/>
                </a:solidFill>
              </a:rPr>
              <a:t>professor patrick baudisch</a:t>
            </a:r>
            <a:endParaRPr b="0" noProof="1" smtClean="0">
              <a:solidFill>
                <a:schemeClr val="tx2"/>
              </a:solidFill>
            </a:endParaRPr>
          </a:p>
          <a:p>
            <a:pPr algn="r">
              <a:spcBef>
                <a:spcPct val="20000"/>
              </a:spcBef>
            </a:pPr>
            <a:r>
              <a:rPr lang="en-US" b="1" noProof="1" smtClean="0">
                <a:solidFill>
                  <a:schemeClr val="accent1"/>
                </a:solidFill>
              </a:rPr>
              <a:t>pt1</a:t>
            </a:r>
            <a:endParaRPr b="1" noProof="1" smtClean="0">
              <a:solidFill>
                <a:schemeClr val="accent1"/>
              </a:solidFill>
            </a:endParaRPr>
          </a:p>
          <a:p>
            <a:pPr algn="r">
              <a:spcBef>
                <a:spcPct val="20000"/>
              </a:spcBef>
            </a:pPr>
            <a:r>
              <a:rPr b="0" noProof="1">
                <a:solidFill>
                  <a:srgbClr val="404040"/>
                </a:solidFill>
              </a:rPr>
              <a:t>hasso-plattner institute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48769"/>
            <a:ext cx="77724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7" tIns="45718" rIns="91437" bIns="45718" anchor="ctr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30000" b="1" kern="1200" dirty="0">
                <a:solidFill>
                  <a:schemeClr val="accent1"/>
                </a:solidFill>
                <a:latin typeface="Arial" pitchFamily="-96" charset="0"/>
                <a:ea typeface="Arial" pitchFamily="-96" charset="0"/>
                <a:cs typeface="Arial" pitchFamily="-96" charset="0"/>
              </a:defRPr>
            </a:lvl1pPr>
          </a:lstStyle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" y="4393109"/>
            <a:ext cx="3633995" cy="769441"/>
          </a:xfr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 marL="0" indent="0" algn="l">
              <a:buNone/>
              <a:defRPr lang="en-US" sz="5000" b="1" kern="1200">
                <a:solidFill>
                  <a:schemeClr val="accent1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  <a:lvl2pPr marL="457185" indent="0" algn="ctr">
              <a:buNone/>
              <a:defRPr/>
            </a:lvl2pPr>
            <a:lvl3pPr marL="914371" indent="0" algn="ctr">
              <a:buNone/>
              <a:defRPr/>
            </a:lvl3pPr>
            <a:lvl4pPr marL="1371557" indent="0" algn="ctr">
              <a:buNone/>
              <a:defRPr/>
            </a:lvl4pPr>
            <a:lvl5pPr marL="1828743" indent="0" algn="ctr">
              <a:buNone/>
              <a:defRPr/>
            </a:lvl5pPr>
            <a:lvl6pPr marL="2285928" indent="0" algn="ctr">
              <a:buNone/>
              <a:defRPr/>
            </a:lvl6pPr>
            <a:lvl7pPr marL="2743114" indent="0" algn="ctr">
              <a:buNone/>
              <a:defRPr/>
            </a:lvl7pPr>
            <a:lvl8pPr marL="3200300" indent="0" algn="ctr">
              <a:buNone/>
              <a:defRPr/>
            </a:lvl8pPr>
            <a:lvl9pPr marL="3657486" indent="0" algn="ctr">
              <a:buNone/>
              <a:defRPr/>
            </a:lvl9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idd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203431"/>
            <a:ext cx="9144000" cy="1282723"/>
          </a:xfrm>
          <a:prstGeom prst="rect">
            <a:avLst/>
          </a:prstGeom>
        </p:spPr>
        <p:txBody>
          <a:bodyPr lIns="91437" tIns="45718" rIns="91437" bIns="45718" anchor="t" anchorCtr="0"/>
          <a:lstStyle>
            <a:lvl1pPr marL="0" indent="0" algn="r" rtl="0" eaLnBrk="0" fontAlgn="base" hangingPunct="0">
              <a:lnSpc>
                <a:spcPct val="65000"/>
              </a:lnSpc>
              <a:spcBef>
                <a:spcPct val="20000"/>
              </a:spcBef>
              <a:spcAft>
                <a:spcPct val="0"/>
              </a:spcAft>
              <a:defRPr kumimoji="0" lang="en-US" sz="86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371" rtl="0" eaLnBrk="1" fontAlgn="base" latinLnBrk="0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idd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203431"/>
            <a:ext cx="9144000" cy="1282723"/>
          </a:xfrm>
          <a:prstGeom prst="rect">
            <a:avLst/>
          </a:prstGeom>
        </p:spPr>
        <p:txBody>
          <a:bodyPr lIns="91437" tIns="45718" rIns="91437" bIns="45718" anchor="t" anchorCtr="0"/>
          <a:lstStyle>
            <a:lvl1pPr marL="0" indent="0" algn="r" rtl="0" eaLnBrk="0" fontAlgn="base" hangingPunct="0">
              <a:lnSpc>
                <a:spcPct val="65000"/>
              </a:lnSpc>
              <a:spcBef>
                <a:spcPct val="20000"/>
              </a:spcBef>
              <a:spcAft>
                <a:spcPct val="0"/>
              </a:spcAft>
              <a:defRPr kumimoji="0" lang="en-US" sz="86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371" rtl="0" eaLnBrk="1" fontAlgn="base" latinLnBrk="0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00054"/>
            <a:ext cx="9144000" cy="2400657"/>
          </a:xfr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>
            <a:lvl1pPr>
              <a:defRPr kumimoji="0" lang="en-US" sz="15000" b="1" i="0" u="none" strike="noStrike" kern="1200" cap="none" spc="0" normalizeH="0" baseline="0" noProof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 pitchFamily="-96" charset="0"/>
                <a:ea typeface="Arial" pitchFamily="-96" charset="0"/>
                <a:cs typeface="Arial" pitchFamily="-96" charset="0"/>
              </a:defRPr>
            </a:lvl1pPr>
          </a:lstStyle>
          <a:p>
            <a:pPr marL="0" marR="0" lvl="0" indent="0" algn="l" defTabSz="91437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PART </a:t>
            </a:r>
            <a:r>
              <a:rPr lang="en-US" dirty="0" err="1" smtClean="0"/>
              <a:t>n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Midd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2743201"/>
            <a:ext cx="9144000" cy="1449628"/>
          </a:xfrm>
          <a:noFill/>
          <a:ln w="9525">
            <a:noFill/>
            <a:miter lim="800000"/>
            <a:headEnd/>
            <a:tailEnd/>
          </a:ln>
        </p:spPr>
        <p:txBody>
          <a:bodyPr lIns="215993">
            <a:spAutoFit/>
          </a:bodyPr>
          <a:lstStyle>
            <a:lvl1pPr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5400" b="1" kern="1200" smtClean="0">
                <a:solidFill>
                  <a:schemeClr val="accent5"/>
                </a:solidFill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Midd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4"/>
          <p:cNvSpPr>
            <a:spLocks noChangeArrowheads="1"/>
          </p:cNvSpPr>
          <p:nvPr/>
        </p:nvSpPr>
        <p:spPr bwMode="auto">
          <a:xfrm>
            <a:off x="0" y="685801"/>
            <a:ext cx="6096000" cy="4457700"/>
          </a:xfrm>
          <a:prstGeom prst="rtTriangl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91437" tIns="45718" rIns="91437" bIns="45718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209800" y="1200150"/>
            <a:ext cx="6477000" cy="3543300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sz="1800" b="0" i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40530" y="-228600"/>
            <a:ext cx="9144000" cy="676788"/>
          </a:xfrm>
          <a:prstGeom prst="rect">
            <a:avLst/>
          </a:prstGeom>
        </p:spPr>
        <p:txBody>
          <a:bodyPr lIns="91437" tIns="45718" rIns="91437" bIns="45718"/>
          <a:lstStyle>
            <a:lvl1pPr marL="0" indent="0" algn="l" rtl="0" eaLnBrk="0" fontAlgn="base" hangingPunct="0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lang="en-US" sz="7000" b="1" kern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Midd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858837" y="-2353862"/>
            <a:ext cx="7027485" cy="1240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7" tIns="45718" rIns="91437" bIns="45718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80000" b="1" dirty="0">
                <a:solidFill>
                  <a:srgbClr val="99CC00"/>
                </a:solidFill>
              </a:rPr>
              <a:t>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209800" y="1200150"/>
            <a:ext cx="6477000" cy="3543300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sz="1800" b="0" i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40530" y="-228600"/>
            <a:ext cx="9144000" cy="67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Midd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3687206"/>
            <a:ext cx="9144000" cy="461661"/>
          </a:xfrm>
          <a:solidFill>
            <a:schemeClr val="tx1">
              <a:alpha val="60000"/>
            </a:schemeClr>
          </a:solidFill>
          <a:ln>
            <a:noFill/>
          </a:ln>
        </p:spPr>
        <p:txBody>
          <a:bodyPr lIns="182874">
            <a:spAutoFit/>
          </a:bodyPr>
          <a:lstStyle>
            <a:lvl1pPr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0" y="5"/>
            <a:ext cx="9144000" cy="46166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 lang="en-US" sz="2400" b="0" i="0" dirty="0" smtClean="0">
                <a:solidFill>
                  <a:schemeClr val="bg1">
                    <a:lumMod val="75000"/>
                  </a:schemeClr>
                </a:solidFill>
                <a:latin typeface=""/>
                <a:ea typeface="+mn-ea"/>
                <a:cs typeface="+mn-cs"/>
              </a:defRPr>
            </a:lvl1pPr>
          </a:lstStyle>
          <a:p>
            <a:r>
              <a:rPr lang="en-US" dirty="0" smtClean="0"/>
              <a:t>&lt;where will it lead&gt;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 bwMode="auto">
          <a:xfrm>
            <a:off x="304800" y="1257300"/>
            <a:ext cx="8839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8" rIns="91437" bIns="45718">
            <a:prstTxWarp prst="textNoShape">
              <a:avLst/>
            </a:prstTxWarp>
          </a:bodyPr>
          <a:lstStyle/>
          <a:p>
            <a:pPr algn="r">
              <a:lnSpc>
                <a:spcPts val="5900"/>
              </a:lnSpc>
              <a:defRPr/>
            </a:pPr>
            <a:r>
              <a:rPr lang="en-US" sz="30000" b="1" kern="0" dirty="0">
                <a:solidFill>
                  <a:srgbClr val="99CC00"/>
                </a:solidFill>
                <a:latin typeface="+mj-lt"/>
                <a:ea typeface="+mj-ea"/>
                <a:cs typeface="+mj-cs"/>
              </a:rPr>
              <a:t>end</a:t>
            </a:r>
            <a:endParaRPr lang="en-US" sz="8700" b="1" kern="0" dirty="0">
              <a:solidFill>
                <a:srgbClr val="99CC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0550"/>
            <a:ext cx="8229600" cy="4004073"/>
          </a:xfrm>
        </p:spPr>
        <p:txBody>
          <a:bodyPr/>
          <a:lstStyle>
            <a:lvl1pPr indent="-457200">
              <a:buFont typeface="Wingdings" charset="2"/>
              <a:buNone/>
              <a:defRPr/>
            </a:lvl1pPr>
            <a:lvl2pPr indent="-457200">
              <a:buFont typeface="Wingdings" charset="2"/>
              <a:buChar char="§"/>
              <a:defRPr/>
            </a:lvl2pPr>
            <a:lvl3pPr indent="-457200">
              <a:buFont typeface="Wingdings" charset="2"/>
              <a:buChar char="§"/>
              <a:defRPr/>
            </a:lvl3pPr>
            <a:lvl4pPr indent="-457200">
              <a:buFont typeface="Wingdings" charset="2"/>
              <a:buChar char="§"/>
              <a:defRPr/>
            </a:lvl4pPr>
            <a:lvl5pPr indent="-457200">
              <a:buFont typeface="Wingdings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38457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12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43351"/>
            <a:ext cx="8229600" cy="651272"/>
          </a:xfrm>
        </p:spPr>
        <p:txBody>
          <a:bodyPr anchor="b" anchorCtr="0"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Midd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3687206"/>
            <a:ext cx="9144000" cy="461661"/>
          </a:xfrm>
          <a:solidFill>
            <a:schemeClr val="tx1">
              <a:alpha val="60000"/>
            </a:schemeClr>
          </a:solidFill>
        </p:spPr>
        <p:txBody>
          <a:bodyPr lIns="182874">
            <a:spAutoFit/>
          </a:bodyPr>
          <a:lstStyle>
            <a:lvl1pPr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Midd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3687206"/>
            <a:ext cx="9144000" cy="461661"/>
          </a:xfrm>
          <a:solidFill>
            <a:schemeClr val="bg1">
              <a:alpha val="60000"/>
            </a:schemeClr>
          </a:solidFill>
        </p:spPr>
        <p:txBody>
          <a:bodyPr lIns="182874">
            <a:spAutoFit/>
          </a:bodyPr>
          <a:lstStyle>
            <a:lvl1pPr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Middle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3687206"/>
            <a:ext cx="9144000" cy="461661"/>
          </a:xfrm>
          <a:solidFill>
            <a:schemeClr val="tx1">
              <a:alpha val="60000"/>
            </a:schemeClr>
          </a:solidFill>
        </p:spPr>
        <p:txBody>
          <a:bodyPr lIns="182874">
            <a:spAutoFit/>
          </a:bodyPr>
          <a:lstStyle>
            <a:lvl1pPr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iddle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Midd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81000" y="2911306"/>
            <a:ext cx="8610600" cy="346249"/>
          </a:xfr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sz="18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2266950"/>
            <a:ext cx="8763000" cy="70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 lang="en-US" sz="4000" b="1" i="0" dirty="0" smtClean="0">
                <a:solidFill>
                  <a:schemeClr val="accent6"/>
                </a:solidFill>
                <a:latin typeface="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Midd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3143254"/>
            <a:ext cx="9144000" cy="461661"/>
          </a:xfrm>
          <a:solidFill>
            <a:schemeClr val="tx2">
              <a:alpha val="60000"/>
            </a:schemeClr>
          </a:solidFill>
        </p:spPr>
        <p:txBody>
          <a:bodyPr lIns="182874">
            <a:spAutoFit/>
          </a:bodyPr>
          <a:lstStyle>
            <a:lvl1pPr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114550"/>
            <a:ext cx="9144000" cy="1169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 lang="en-US" sz="7000" b="1" i="0" dirty="0" smtClean="0">
                <a:solidFill>
                  <a:schemeClr val="accent1"/>
                </a:solidFill>
                <a:latin typeface="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80" r:id="rId3"/>
    <p:sldLayoutId id="2147483668" r:id="rId4"/>
    <p:sldLayoutId id="2147483669" r:id="rId5"/>
    <p:sldLayoutId id="2147483679" r:id="rId6"/>
    <p:sldLayoutId id="2147483670" r:id="rId7"/>
    <p:sldLayoutId id="2147483667" r:id="rId8"/>
    <p:sldLayoutId id="2147483666" r:id="rId9"/>
    <p:sldLayoutId id="2147483678" r:id="rId10"/>
    <p:sldLayoutId id="2147483677" r:id="rId11"/>
    <p:sldLayoutId id="2147483662" r:id="rId12"/>
    <p:sldLayoutId id="2147483671" r:id="rId13"/>
    <p:sldLayoutId id="2147483672" r:id="rId14"/>
    <p:sldLayoutId id="2147483675" r:id="rId15"/>
    <p:sldLayoutId id="2147483674" r:id="rId16"/>
    <p:sldLayoutId id="2147483684" r:id="rId17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ts val="5900"/>
        </a:lnSpc>
        <a:spcBef>
          <a:spcPct val="0"/>
        </a:spcBef>
        <a:spcAft>
          <a:spcPct val="0"/>
        </a:spcAft>
        <a:defRPr sz="7000" b="1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5900"/>
        </a:lnSpc>
        <a:spcBef>
          <a:spcPct val="0"/>
        </a:spcBef>
        <a:spcAft>
          <a:spcPct val="0"/>
        </a:spcAft>
        <a:defRPr sz="7000" b="1">
          <a:solidFill>
            <a:srgbClr val="404040"/>
          </a:solidFill>
          <a:latin typeface="Arial" pitchFamily="-112" charset="0"/>
          <a:ea typeface="Arial" pitchFamily="-112" charset="0"/>
          <a:cs typeface="Arial" pitchFamily="-112" charset="0"/>
        </a:defRPr>
      </a:lvl2pPr>
      <a:lvl3pPr algn="l" rtl="0" eaLnBrk="1" fontAlgn="base" hangingPunct="1">
        <a:lnSpc>
          <a:spcPts val="5900"/>
        </a:lnSpc>
        <a:spcBef>
          <a:spcPct val="0"/>
        </a:spcBef>
        <a:spcAft>
          <a:spcPct val="0"/>
        </a:spcAft>
        <a:defRPr sz="7000" b="1">
          <a:solidFill>
            <a:srgbClr val="404040"/>
          </a:solidFill>
          <a:latin typeface="Arial" pitchFamily="-112" charset="0"/>
          <a:ea typeface="Arial" pitchFamily="-112" charset="0"/>
          <a:cs typeface="Arial" pitchFamily="-112" charset="0"/>
        </a:defRPr>
      </a:lvl3pPr>
      <a:lvl4pPr algn="l" rtl="0" eaLnBrk="1" fontAlgn="base" hangingPunct="1">
        <a:lnSpc>
          <a:spcPts val="5900"/>
        </a:lnSpc>
        <a:spcBef>
          <a:spcPct val="0"/>
        </a:spcBef>
        <a:spcAft>
          <a:spcPct val="0"/>
        </a:spcAft>
        <a:defRPr sz="7000" b="1">
          <a:solidFill>
            <a:srgbClr val="404040"/>
          </a:solidFill>
          <a:latin typeface="Arial" pitchFamily="-112" charset="0"/>
          <a:ea typeface="Arial" pitchFamily="-112" charset="0"/>
          <a:cs typeface="Arial" pitchFamily="-112" charset="0"/>
        </a:defRPr>
      </a:lvl4pPr>
      <a:lvl5pPr algn="l" rtl="0" eaLnBrk="1" fontAlgn="base" hangingPunct="1">
        <a:lnSpc>
          <a:spcPts val="5900"/>
        </a:lnSpc>
        <a:spcBef>
          <a:spcPct val="0"/>
        </a:spcBef>
        <a:spcAft>
          <a:spcPct val="0"/>
        </a:spcAft>
        <a:defRPr sz="7000" b="1">
          <a:solidFill>
            <a:srgbClr val="404040"/>
          </a:solidFill>
          <a:latin typeface="Arial" pitchFamily="-112" charset="0"/>
          <a:ea typeface="Arial" pitchFamily="-112" charset="0"/>
          <a:cs typeface="Arial" pitchFamily="-112" charset="0"/>
        </a:defRPr>
      </a:lvl5pPr>
      <a:lvl6pPr marL="457185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6pPr>
      <a:lvl7pPr marL="914371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7pPr>
      <a:lvl8pPr marL="1371557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8pPr>
      <a:lvl9pPr marL="1828743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ct val="2000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rtl="0" eaLnBrk="1" fontAlgn="base" hangingPunct="1">
        <a:spcBef>
          <a:spcPct val="2000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rtl="0" eaLnBrk="1" fontAlgn="base" hangingPunct="1">
        <a:spcBef>
          <a:spcPct val="2000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rtl="0" eaLnBrk="1" fontAlgn="base" hangingPunct="1">
        <a:spcBef>
          <a:spcPct val="20000"/>
        </a:spcBef>
        <a:spcAft>
          <a:spcPct val="0"/>
        </a:spcAft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521" indent="-22859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707" indent="-22859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893" indent="-22859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078" indent="-22859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5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1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7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3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8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4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0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6" algn="l" defTabSz="4571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45813"/>
            <a:ext cx="9144000" cy="5489313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type="body" sz="quarter" idx="10"/>
          </p:nvPr>
        </p:nvSpPr>
        <p:spPr>
          <a:xfrm>
            <a:off x="5080" y="1318562"/>
            <a:ext cx="9138920" cy="1495790"/>
          </a:xfrm>
          <a:solidFill>
            <a:schemeClr val="tx1">
              <a:lumMod val="85000"/>
              <a:lumOff val="15000"/>
              <a:alpha val="60000"/>
            </a:schemeClr>
          </a:solidFill>
        </p:spPr>
        <p:txBody>
          <a:bodyPr/>
          <a:lstStyle/>
          <a:p>
            <a:r>
              <a:rPr lang="en-US" b="1" dirty="0" smtClean="0"/>
              <a:t>Level-Ups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Motorized Stilts that Simulate Stair Steps in Virtual Reality</a:t>
            </a:r>
          </a:p>
          <a:p>
            <a:pPr algn="r"/>
            <a:r>
              <a:rPr lang="en-US" sz="1800" dirty="0"/>
              <a:t>d</a:t>
            </a:r>
            <a:r>
              <a:rPr lang="en-US" sz="1800" dirty="0" smtClean="0"/>
              <a:t>ominik </a:t>
            </a:r>
            <a:r>
              <a:rPr lang="en-US" sz="1800" dirty="0"/>
              <a:t>schmidt, </a:t>
            </a:r>
            <a:r>
              <a:rPr lang="en-US" sz="1800" b="1" dirty="0" err="1" smtClean="0"/>
              <a:t>robert</a:t>
            </a:r>
            <a:r>
              <a:rPr lang="en-US" sz="1800" b="1" dirty="0" smtClean="0"/>
              <a:t> </a:t>
            </a:r>
            <a:r>
              <a:rPr lang="en-US" sz="1800" b="1" dirty="0"/>
              <a:t>kovacs, </a:t>
            </a:r>
            <a:r>
              <a:rPr lang="en-US" sz="1800" dirty="0"/>
              <a:t>vikram mehta, </a:t>
            </a:r>
            <a:endParaRPr lang="en-US" sz="1800" dirty="0" smtClean="0"/>
          </a:p>
          <a:p>
            <a:pPr algn="r"/>
            <a:r>
              <a:rPr lang="en-US" sz="1800" dirty="0" err="1" smtClean="0"/>
              <a:t>udayan</a:t>
            </a:r>
            <a:r>
              <a:rPr lang="en-US" sz="1800" dirty="0" smtClean="0"/>
              <a:t> </a:t>
            </a:r>
            <a:r>
              <a:rPr lang="en-US" sz="1800" dirty="0" err="1" smtClean="0"/>
              <a:t>umapathi</a:t>
            </a:r>
            <a:r>
              <a:rPr lang="en-US" sz="1800" dirty="0" smtClean="0"/>
              <a:t>, </a:t>
            </a:r>
            <a:r>
              <a:rPr lang="en-US" sz="1800" dirty="0" err="1" smtClean="0"/>
              <a:t>sven</a:t>
            </a:r>
            <a:r>
              <a:rPr lang="en-US" sz="1800" dirty="0" smtClean="0"/>
              <a:t> k</a:t>
            </a:r>
            <a:r>
              <a:rPr lang="de-DE" sz="1800" dirty="0" smtClean="0"/>
              <a:t>ö</a:t>
            </a:r>
            <a:r>
              <a:rPr lang="en-US" sz="1800" dirty="0" err="1" smtClean="0"/>
              <a:t>hler</a:t>
            </a:r>
            <a:r>
              <a:rPr lang="en-US" sz="1800" dirty="0"/>
              <a:t>, lung-pan </a:t>
            </a:r>
            <a:r>
              <a:rPr lang="en-US" sz="1800" dirty="0" err="1" smtClean="0"/>
              <a:t>cheng</a:t>
            </a:r>
            <a:r>
              <a:rPr lang="en-US" sz="1800" dirty="0" smtClean="0"/>
              <a:t>, </a:t>
            </a:r>
            <a:r>
              <a:rPr lang="en-US" sz="1800" dirty="0" err="1" smtClean="0"/>
              <a:t>patrick</a:t>
            </a:r>
            <a:r>
              <a:rPr lang="en-US" sz="1800" dirty="0" smtClean="0"/>
              <a:t> </a:t>
            </a:r>
            <a:r>
              <a:rPr lang="en-US" sz="1800" dirty="0" err="1"/>
              <a:t>baudisch</a:t>
            </a:r>
            <a:r>
              <a:rPr lang="en-US" sz="1800" dirty="0"/>
              <a:t> </a:t>
            </a:r>
            <a:endParaRPr lang="en-US" sz="1800" dirty="0" smtClean="0"/>
          </a:p>
        </p:txBody>
      </p:sp>
      <p:pic>
        <p:nvPicPr>
          <p:cNvPr id="10" name="Picture 9" descr="HPI Logo Only Hasso Plattner Institu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77" y="133350"/>
            <a:ext cx="1142999" cy="114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70159"/>
      </p:ext>
    </p:extLst>
  </p:cSld>
  <p:clrMapOvr>
    <a:masterClrMapping/>
  </p:clrMapOvr>
  <p:transition advTm="178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990600" y="971550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21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7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93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8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US" kern="0" dirty="0" smtClean="0"/>
          </a:p>
          <a:p>
            <a:pPr defTabSz="914400"/>
            <a:endParaRPr lang="en-US" kern="0" dirty="0" smtClean="0"/>
          </a:p>
          <a:p>
            <a:pPr defTabSz="914400"/>
            <a:endParaRPr lang="en-US" kern="0" dirty="0" smtClean="0"/>
          </a:p>
          <a:p>
            <a:pPr defTabSz="914400"/>
            <a:endParaRPr lang="en-US" kern="0" dirty="0"/>
          </a:p>
          <a:p>
            <a:pPr defTabSz="914400"/>
            <a:r>
              <a:rPr lang="en-US" kern="0" dirty="0" smtClean="0"/>
              <a:t>Our goal: </a:t>
            </a:r>
          </a:p>
          <a:p>
            <a:pPr defTabSz="914400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elevation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1"/>
                </a:solidFill>
              </a:rPr>
              <a:t>real-walking </a:t>
            </a:r>
            <a:r>
              <a:rPr lang="en-US" dirty="0" smtClean="0"/>
              <a:t>environments, wearable</a:t>
            </a:r>
            <a:endParaRPr lang="en-US" kern="0" dirty="0" smtClean="0"/>
          </a:p>
          <a:p>
            <a:pPr defTabSz="914400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52754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/>
          <p:cNvSpPr txBox="1">
            <a:spLocks/>
          </p:cNvSpPr>
          <p:nvPr/>
        </p:nvSpPr>
        <p:spPr>
          <a:xfrm>
            <a:off x="0" y="2937903"/>
            <a:ext cx="9144000" cy="171029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2pPr>
            <a:lvl3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3pPr>
            <a:lvl4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4pPr>
            <a:lvl5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5pPr>
            <a:lvl6pPr marL="457185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6pPr>
            <a:lvl7pPr marL="914371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7pPr>
            <a:lvl8pPr marL="137155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8pPr>
            <a:lvl9pPr marL="1828743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9pPr>
          </a:lstStyle>
          <a:p>
            <a:pPr defTabSz="914400"/>
            <a:endParaRPr lang="de-DE" kern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levelUps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497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split view - one sequenc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1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moving up and down (short pause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7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split view - second seque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8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-781050"/>
            <a:ext cx="9997440" cy="62484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9050" y="4324350"/>
            <a:ext cx="9144000" cy="461661"/>
          </a:xfrm>
        </p:spPr>
        <p:txBody>
          <a:bodyPr/>
          <a:lstStyle/>
          <a:p>
            <a:r>
              <a:rPr lang="en-US" dirty="0" smtClean="0"/>
              <a:t>simulating</a:t>
            </a:r>
            <a:r>
              <a:rPr lang="en-US" dirty="0"/>
              <a:t> </a:t>
            </a:r>
            <a:r>
              <a:rPr lang="en-US" dirty="0" smtClean="0"/>
              <a:t>depth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529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45813"/>
            <a:ext cx="9144000" cy="548931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666750"/>
            <a:ext cx="9144000" cy="1791256"/>
          </a:xfrm>
        </p:spPr>
        <p:txBody>
          <a:bodyPr/>
          <a:lstStyle/>
          <a:p>
            <a:pPr defTabSz="914400"/>
            <a:r>
              <a:rPr lang="en-US" b="1" dirty="0"/>
              <a:t>Main contribution</a:t>
            </a:r>
          </a:p>
          <a:p>
            <a:pPr defTabSz="914400"/>
            <a:r>
              <a:rPr lang="en-US" dirty="0"/>
              <a:t>elevation in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1"/>
                </a:solidFill>
              </a:rPr>
              <a:t>real-walking </a:t>
            </a:r>
            <a:r>
              <a:rPr lang="en-US" dirty="0" smtClean="0"/>
              <a:t>environments</a:t>
            </a:r>
            <a:endParaRPr lang="en-US" dirty="0"/>
          </a:p>
          <a:p>
            <a:pPr defTabSz="914400"/>
            <a:r>
              <a:rPr lang="en-US" dirty="0"/>
              <a:t>wearable</a:t>
            </a:r>
          </a:p>
          <a:p>
            <a:pPr defTabSz="914400"/>
            <a:r>
              <a:rPr lang="en-US" dirty="0" smtClean="0"/>
              <a:t>wireless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618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/>
          <p:cNvSpPr txBox="1">
            <a:spLocks/>
          </p:cNvSpPr>
          <p:nvPr/>
        </p:nvSpPr>
        <p:spPr>
          <a:xfrm>
            <a:off x="0" y="2937903"/>
            <a:ext cx="9144000" cy="171029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2pPr>
            <a:lvl3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3pPr>
            <a:lvl4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4pPr>
            <a:lvl5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5pPr>
            <a:lvl6pPr marL="457185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6pPr>
            <a:lvl7pPr marL="914371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7pPr>
            <a:lvl8pPr marL="137155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8pPr>
            <a:lvl9pPr marL="1828743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9pPr>
          </a:lstStyle>
          <a:p>
            <a:pPr defTabSz="914400"/>
            <a:endParaRPr lang="de-DE" kern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</a:t>
            </a:r>
            <a:r>
              <a:rPr lang="de-DE" dirty="0" smtClean="0"/>
              <a:t>echanical design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61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285750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21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7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93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8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US" kern="0" dirty="0" smtClean="0">
              <a:sym typeface="Wingdings"/>
            </a:endParaRPr>
          </a:p>
          <a:p>
            <a:pPr defTabSz="914400"/>
            <a:endParaRPr lang="en-US" kern="0" dirty="0">
              <a:sym typeface="Wingdings"/>
            </a:endParaRPr>
          </a:p>
          <a:p>
            <a:pPr defTabSz="914400"/>
            <a:endParaRPr lang="en-US" kern="0" dirty="0" smtClean="0">
              <a:sym typeface="Wingdings"/>
            </a:endParaRPr>
          </a:p>
          <a:p>
            <a:pPr defTabSz="914400"/>
            <a:endParaRPr lang="en-US" kern="0" dirty="0">
              <a:sym typeface="Wingdings"/>
            </a:endParaRPr>
          </a:p>
          <a:p>
            <a:pPr defTabSz="914400"/>
            <a:endParaRPr lang="en-US" kern="0" dirty="0" smtClean="0">
              <a:sym typeface="Wingdings"/>
            </a:endParaRPr>
          </a:p>
          <a:p>
            <a:pPr defTabSz="914400"/>
            <a:endParaRPr lang="en-US" kern="0" dirty="0" smtClean="0">
              <a:sym typeface="Wingdings"/>
            </a:endParaRPr>
          </a:p>
          <a:p>
            <a:pPr defTabSz="914400"/>
            <a:endParaRPr lang="en-US" kern="0" dirty="0">
              <a:sym typeface="Wingdings"/>
            </a:endParaRPr>
          </a:p>
          <a:p>
            <a:pPr defTabSz="914400"/>
            <a:endParaRPr lang="en-US" kern="0" dirty="0" smtClean="0">
              <a:sym typeface="Wingdings"/>
            </a:endParaRPr>
          </a:p>
          <a:p>
            <a:pPr defTabSz="914400"/>
            <a:endParaRPr lang="en-US" kern="0" dirty="0">
              <a:sym typeface="Wingdings"/>
            </a:endParaRPr>
          </a:p>
          <a:p>
            <a:pPr defTabSz="914400"/>
            <a:r>
              <a:rPr lang="en-US" kern="0" dirty="0" smtClean="0">
                <a:sym typeface="Wingdings"/>
              </a:rPr>
              <a:t>presumably, the hardware design was simple and straightforward…</a:t>
            </a:r>
          </a:p>
        </p:txBody>
      </p:sp>
    </p:spTree>
    <p:extLst>
      <p:ext uri="{BB962C8B-B14F-4D97-AF65-F5344CB8AC3E}">
        <p14:creationId xmlns:p14="http://schemas.microsoft.com/office/powerpoint/2010/main" val="154099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239" y="0"/>
            <a:ext cx="28995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3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plit view - one sequenc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2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764" y="0"/>
            <a:ext cx="47064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5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0" r="-110" b="-370"/>
          <a:stretch/>
        </p:blipFill>
        <p:spPr>
          <a:xfrm>
            <a:off x="10835" y="0"/>
            <a:ext cx="91340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4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0" y="2937903"/>
            <a:ext cx="9144000" cy="171029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2pPr>
            <a:lvl3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3pPr>
            <a:lvl4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4pPr>
            <a:lvl5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5pPr>
            <a:lvl6pPr marL="457185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6pPr>
            <a:lvl7pPr marL="914371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7pPr>
            <a:lvl8pPr marL="137155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8pPr>
            <a:lvl9pPr marL="1828743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9pPr>
          </a:lstStyle>
          <a:p>
            <a:pPr defTabSz="914400"/>
            <a:endParaRPr lang="en-US" kern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457200" y="755627"/>
            <a:ext cx="9144000" cy="3416323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#1 vertical actuation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834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challenge: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979159"/>
            <a:ext cx="1921940" cy="19968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800" y="1047694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+</a:t>
            </a:r>
            <a:endParaRPr lang="de-DE" sz="9600" b="0" dirty="0" err="1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" y="590550"/>
            <a:ext cx="2918194" cy="281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9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moving up and down (detail sho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3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695" y="-15807"/>
            <a:ext cx="10125635" cy="51435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 rot="1069647">
            <a:off x="3490660" y="3181710"/>
            <a:ext cx="3131514" cy="907980"/>
          </a:xfrm>
          <a:prstGeom prst="roundRect">
            <a:avLst>
              <a:gd name="adj" fmla="val 50000"/>
            </a:avLst>
          </a:prstGeom>
          <a:noFill/>
          <a:ln w="762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101600" dir="2700000" algn="tl" rotWithShape="0">
              <a:srgbClr val="000000">
                <a:alpha val="43000"/>
              </a:srgbClr>
            </a:outerShdw>
          </a:effectLst>
        </p:spPr>
        <p:txBody>
          <a:bodyPr lIns="91437" tIns="45718" rIns="91437" bIns="45718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1609" y="133350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</a:t>
            </a:r>
            <a:r>
              <a:rPr lang="en-US" b="0" dirty="0" smtClean="0">
                <a:solidFill>
                  <a:schemeClr val="accent6"/>
                </a:solidFill>
              </a:rPr>
              <a:t>easuring the height with</a:t>
            </a:r>
          </a:p>
          <a:p>
            <a:r>
              <a:rPr lang="en-US" b="0" dirty="0" smtClean="0">
                <a:solidFill>
                  <a:schemeClr val="accent6"/>
                </a:solidFill>
              </a:rPr>
              <a:t> a potentiometer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2667000" y="643772"/>
            <a:ext cx="1676400" cy="208037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1953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0" y="2937903"/>
            <a:ext cx="9144000" cy="171029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2pPr>
            <a:lvl3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3pPr>
            <a:lvl4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4pPr>
            <a:lvl5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5pPr>
            <a:lvl6pPr marL="457185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6pPr>
            <a:lvl7pPr marL="914371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7pPr>
            <a:lvl8pPr marL="137155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8pPr>
            <a:lvl9pPr marL="1828743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9pPr>
          </a:lstStyle>
          <a:p>
            <a:pPr defTabSz="914400"/>
            <a:endParaRPr lang="en-US" kern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457200" y="755627"/>
            <a:ext cx="9144000" cy="3416323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#2 control</a:t>
            </a:r>
            <a:r>
              <a:rPr lang="de-DE" dirty="0"/>
              <a:t/>
            </a:r>
            <a:br>
              <a:rPr lang="de-DE" dirty="0"/>
            </a:br>
            <a:r>
              <a:rPr lang="en-US" dirty="0"/>
              <a:t/>
            </a:r>
            <a:br>
              <a:rPr lang="en-US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242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325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733800" y="1508125"/>
            <a:ext cx="1905000" cy="460375"/>
          </a:xfrm>
        </p:spPr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ressure sensor</a:t>
            </a:r>
            <a:endParaRPr lang="de-DE" dirty="0"/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3124200" y="1968500"/>
            <a:ext cx="1066800" cy="11366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5029200" y="1968500"/>
            <a:ext cx="1143000" cy="11366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1379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285750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21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7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93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8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US" kern="0" dirty="0" smtClean="0"/>
          </a:p>
          <a:p>
            <a:pPr defTabSz="914400"/>
            <a:endParaRPr lang="en-US" kern="0" dirty="0" smtClean="0"/>
          </a:p>
          <a:p>
            <a:pPr defTabSz="914400"/>
            <a:endParaRPr lang="en-US" kern="0" dirty="0" smtClean="0"/>
          </a:p>
          <a:p>
            <a:pPr defTabSz="914400"/>
            <a:r>
              <a:rPr lang="en-US" kern="0" dirty="0" smtClean="0"/>
              <a:t>Lifting a person </a:t>
            </a:r>
            <a:r>
              <a:rPr lang="en-US" kern="0" dirty="0" smtClean="0">
                <a:sym typeface="Wingdings" panose="05000000000000000000" pitchFamily="2" charset="2"/>
              </a:rPr>
              <a:t> even bigger mechanics, heavy device</a:t>
            </a:r>
            <a:endParaRPr lang="en-US" kern="0" dirty="0"/>
          </a:p>
          <a:p>
            <a:pPr defTabSz="914400"/>
            <a:endParaRPr lang="en-US" kern="0" dirty="0" smtClean="0"/>
          </a:p>
          <a:p>
            <a:pPr defTabSz="914400"/>
            <a:r>
              <a:rPr lang="en-US" kern="0" dirty="0" smtClean="0">
                <a:sym typeface="Wingdings" panose="05000000000000000000" pitchFamily="2" charset="2"/>
              </a:rPr>
              <a:t> </a:t>
            </a:r>
            <a:r>
              <a:rPr lang="en-US" kern="0" dirty="0" smtClean="0"/>
              <a:t>we drive the mechanism when the foot is in the air, light device</a:t>
            </a:r>
          </a:p>
          <a:p>
            <a:pPr defTabSz="914400"/>
            <a:endParaRPr lang="en-US" kern="0" dirty="0" smtClean="0">
              <a:sym typeface="Wingdings"/>
            </a:endParaRPr>
          </a:p>
          <a:p>
            <a:pPr defTabSz="914400"/>
            <a:r>
              <a:rPr lang="en-US" kern="0" dirty="0" smtClean="0">
                <a:sym typeface="Wingdings" panose="05000000000000000000" pitchFamily="2" charset="2"/>
              </a:rPr>
              <a:t> That’s what the pressure sensors do</a:t>
            </a:r>
            <a:endParaRPr lang="en-US" kern="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84163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4724400" y="2495550"/>
            <a:ext cx="762000" cy="7620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350136" y="3181350"/>
            <a:ext cx="822064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172200" y="4095750"/>
            <a:ext cx="304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Placeholder 1"/>
          <p:cNvSpPr txBox="1">
            <a:spLocks/>
          </p:cNvSpPr>
          <p:nvPr/>
        </p:nvSpPr>
        <p:spPr bwMode="auto">
          <a:xfrm>
            <a:off x="6445405" y="3865562"/>
            <a:ext cx="1905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21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7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93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8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kern="0" dirty="0" smtClean="0"/>
              <a:t>pressure sensor</a:t>
            </a:r>
            <a:endParaRPr lang="de-DE" kern="0" dirty="0"/>
          </a:p>
        </p:txBody>
      </p:sp>
      <p:sp>
        <p:nvSpPr>
          <p:cNvPr id="16" name="Text Placeholder 1"/>
          <p:cNvSpPr txBox="1">
            <a:spLocks/>
          </p:cNvSpPr>
          <p:nvPr/>
        </p:nvSpPr>
        <p:spPr bwMode="auto">
          <a:xfrm>
            <a:off x="1133422" y="4319984"/>
            <a:ext cx="1905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21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7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93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8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kern="0" dirty="0" smtClean="0"/>
              <a:t>Arduino </a:t>
            </a:r>
            <a:r>
              <a:rPr lang="en-US" kern="0" dirty="0" err="1" smtClean="0"/>
              <a:t>nano</a:t>
            </a:r>
            <a:endParaRPr lang="de-DE" kern="0" dirty="0"/>
          </a:p>
        </p:txBody>
      </p:sp>
      <p:cxnSp>
        <p:nvCxnSpPr>
          <p:cNvPr id="18" name="Straight Connector 17"/>
          <p:cNvCxnSpPr>
            <a:endCxn id="16" idx="3"/>
          </p:cNvCxnSpPr>
          <p:nvPr/>
        </p:nvCxnSpPr>
        <p:spPr bwMode="auto">
          <a:xfrm flipH="1">
            <a:off x="3038422" y="3363515"/>
            <a:ext cx="673361" cy="11866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733622" y="4550172"/>
            <a:ext cx="304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4716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/>
          <p:cNvSpPr txBox="1">
            <a:spLocks/>
          </p:cNvSpPr>
          <p:nvPr/>
        </p:nvSpPr>
        <p:spPr>
          <a:xfrm>
            <a:off x="0" y="2937903"/>
            <a:ext cx="9144000" cy="171029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2pPr>
            <a:lvl3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3pPr>
            <a:lvl4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4pPr>
            <a:lvl5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5pPr>
            <a:lvl6pPr marL="457185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6pPr>
            <a:lvl7pPr marL="914371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7pPr>
            <a:lvl8pPr marL="137155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8pPr>
            <a:lvl9pPr marL="1828743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9pPr>
          </a:lstStyle>
          <a:p>
            <a:pPr defTabSz="914400"/>
            <a:endParaRPr lang="en-US" kern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introduction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961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0" y="1976909"/>
            <a:ext cx="9144000" cy="171029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2pPr>
            <a:lvl3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3pPr>
            <a:lvl4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4pPr>
            <a:lvl5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5pPr>
            <a:lvl6pPr marL="457185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6pPr>
            <a:lvl7pPr marL="914371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7pPr>
            <a:lvl8pPr marL="137155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8pPr>
            <a:lvl9pPr marL="1828743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9pPr>
          </a:lstStyle>
          <a:p>
            <a:pPr defTabSz="914400"/>
            <a:endParaRPr lang="de-DE" kern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2970" y="1885950"/>
            <a:ext cx="9144000" cy="1282723"/>
          </a:xfrm>
        </p:spPr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#3 artifical foot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782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71650"/>
            <a:ext cx="10372725" cy="69151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12112" y="4356616"/>
            <a:ext cx="1826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 smtClean="0"/>
              <a:t>flexibility</a:t>
            </a:r>
            <a:endParaRPr lang="de-DE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581400" y="3790950"/>
            <a:ext cx="990600" cy="7503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4572000" y="4552950"/>
            <a:ext cx="304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8572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-37290" y="4248150"/>
            <a:ext cx="9144000" cy="461661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e used fiber glass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285750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21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7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93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8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US" kern="0" dirty="0" smtClean="0"/>
          </a:p>
          <a:p>
            <a:pPr defTabSz="914400"/>
            <a:endParaRPr lang="en-US" kern="0" dirty="0" smtClean="0"/>
          </a:p>
          <a:p>
            <a:pPr defTabSz="914400"/>
            <a:endParaRPr lang="en-US" kern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0"/>
            <a:ext cx="42481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6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151250"/>
            <a:ext cx="4495800" cy="5294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241935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preserve </a:t>
            </a:r>
            <a:r>
              <a:rPr lang="en-US" dirty="0"/>
              <a:t>the impact angle </a:t>
            </a:r>
            <a:r>
              <a:rPr lang="de-DE" dirty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increased length of the sole </a:t>
            </a:r>
          </a:p>
          <a:p>
            <a:endParaRPr lang="de-DE" b="0" dirty="0" err="1" smtClean="0"/>
          </a:p>
        </p:txBody>
      </p:sp>
    </p:spTree>
    <p:extLst>
      <p:ext uri="{BB962C8B-B14F-4D97-AF65-F5344CB8AC3E}">
        <p14:creationId xmlns:p14="http://schemas.microsoft.com/office/powerpoint/2010/main" val="313781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0" y="1976909"/>
            <a:ext cx="9144000" cy="171029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2pPr>
            <a:lvl3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3pPr>
            <a:lvl4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4pPr>
            <a:lvl5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5pPr>
            <a:lvl6pPr marL="457185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6pPr>
            <a:lvl7pPr marL="914371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7pPr>
            <a:lvl8pPr marL="137155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8pPr>
            <a:lvl9pPr marL="1828743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9pPr>
          </a:lstStyle>
          <a:p>
            <a:pPr defTabSz="914400"/>
            <a:endParaRPr lang="de-DE" kern="0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0" y="2937903"/>
            <a:ext cx="9144000" cy="171029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2pPr>
            <a:lvl3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3pPr>
            <a:lvl4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4pPr>
            <a:lvl5pPr algn="l" rtl="0" eaLnBrk="1" fontAlgn="base" hangingPunct="1">
              <a:lnSpc>
                <a:spcPts val="5900"/>
              </a:lnSpc>
              <a:spcBef>
                <a:spcPct val="0"/>
              </a:spcBef>
              <a:spcAft>
                <a:spcPct val="0"/>
              </a:spcAft>
              <a:defRPr sz="7000" b="1">
                <a:solidFill>
                  <a:srgbClr val="404040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5pPr>
            <a:lvl6pPr marL="457185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6pPr>
            <a:lvl7pPr marL="914371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7pPr>
            <a:lvl8pPr marL="1371557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8pPr>
            <a:lvl9pPr marL="1828743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2" charset="0"/>
                <a:ea typeface="Arial" pitchFamily="-112" charset="0"/>
                <a:cs typeface="Arial" pitchFamily="-112" charset="0"/>
              </a:defRPr>
            </a:lvl9pPr>
          </a:lstStyle>
          <a:p>
            <a:pPr defTabSz="914400"/>
            <a:endParaRPr lang="de-DE" kern="0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0" y="503121"/>
            <a:ext cx="9144000" cy="1282723"/>
          </a:xfrm>
        </p:spPr>
        <p:txBody>
          <a:bodyPr/>
          <a:lstStyle/>
          <a:p>
            <a:pPr defTabSz="914400"/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#4 ankle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93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3" name="Group 2"/>
          <p:cNvGrpSpPr/>
          <p:nvPr/>
        </p:nvGrpSpPr>
        <p:grpSpPr>
          <a:xfrm>
            <a:off x="-76200" y="-1041223"/>
            <a:ext cx="9345891" cy="6203773"/>
            <a:chOff x="-179553" y="685800"/>
            <a:chExt cx="5127683" cy="34037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400" y="685800"/>
              <a:ext cx="5100530" cy="340374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-179553" y="2429565"/>
              <a:ext cx="851830" cy="354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support the ankle</a:t>
              </a:r>
              <a:endParaRPr lang="en-US" b="0" dirty="0" smtClean="0"/>
            </a:p>
          </p:txBody>
        </p:sp>
      </p:grpSp>
      <p:sp>
        <p:nvSpPr>
          <p:cNvPr id="6" name="Oval 5"/>
          <p:cNvSpPr/>
          <p:nvPr/>
        </p:nvSpPr>
        <p:spPr bwMode="auto">
          <a:xfrm>
            <a:off x="2078316" y="2304240"/>
            <a:ext cx="1905000" cy="1905000"/>
          </a:xfrm>
          <a:prstGeom prst="ellipse">
            <a:avLst/>
          </a:prstGeom>
          <a:noFill/>
          <a:ln w="2540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1350183" y="2304240"/>
            <a:ext cx="948266" cy="355600"/>
          </a:xfrm>
          <a:custGeom>
            <a:avLst/>
            <a:gdLst>
              <a:gd name="connsiteX0" fmla="*/ 0 w 948266"/>
              <a:gd name="connsiteY0" fmla="*/ 16933 h 355600"/>
              <a:gd name="connsiteX1" fmla="*/ 423333 w 948266"/>
              <a:gd name="connsiteY1" fmla="*/ 0 h 355600"/>
              <a:gd name="connsiteX2" fmla="*/ 948266 w 948266"/>
              <a:gd name="connsiteY2" fmla="*/ 35560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8266" h="355600">
                <a:moveTo>
                  <a:pt x="0" y="16933"/>
                </a:moveTo>
                <a:lnTo>
                  <a:pt x="423333" y="0"/>
                </a:lnTo>
                <a:lnTo>
                  <a:pt x="948266" y="35560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90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33" y="-965736"/>
            <a:ext cx="9154734" cy="6109235"/>
          </a:xfrm>
          <a:prstGeom prst="rect">
            <a:avLst/>
          </a:prstGeom>
        </p:spPr>
      </p:pic>
      <p:sp>
        <p:nvSpPr>
          <p:cNvPr id="4" name="Circular Arrow 3"/>
          <p:cNvSpPr/>
          <p:nvPr/>
        </p:nvSpPr>
        <p:spPr bwMode="auto">
          <a:xfrm rot="17885378">
            <a:off x="2119199" y="2108574"/>
            <a:ext cx="2268334" cy="2364377"/>
          </a:xfrm>
          <a:prstGeom prst="circularArrow">
            <a:avLst/>
          </a:prstGeom>
          <a:solidFill>
            <a:srgbClr val="99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7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" y="-1060273"/>
            <a:ext cx="9296401" cy="620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7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33" y="-965736"/>
            <a:ext cx="9154734" cy="610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6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2876550"/>
            <a:ext cx="9144000" cy="904875"/>
          </a:xfrm>
        </p:spPr>
        <p:txBody>
          <a:bodyPr/>
          <a:lstStyle/>
          <a:p>
            <a:endParaRPr lang="de-DE" dirty="0">
              <a:sym typeface="Wingdings"/>
            </a:endParaRPr>
          </a:p>
          <a:p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" y="0"/>
            <a:ext cx="90958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2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-2063048"/>
            <a:ext cx="11585509" cy="720654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1376" y="4248151"/>
            <a:ext cx="9144000" cy="560944"/>
          </a:xfrm>
        </p:spPr>
        <p:txBody>
          <a:bodyPr/>
          <a:lstStyle/>
          <a:p>
            <a:r>
              <a:rPr lang="en-US" dirty="0"/>
              <a:t>(visual) VR is obviously happening right now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104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819150"/>
            <a:ext cx="9144000" cy="12827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1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#5 system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734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/>
          <a:stretch/>
        </p:blipFill>
        <p:spPr>
          <a:xfrm>
            <a:off x="304800" y="0"/>
            <a:ext cx="8348382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4191000" y="1887537"/>
            <a:ext cx="466427" cy="4960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4657427" y="2383629"/>
            <a:ext cx="304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 Placeholder 1"/>
          <p:cNvSpPr txBox="1">
            <a:spLocks/>
          </p:cNvSpPr>
          <p:nvPr/>
        </p:nvSpPr>
        <p:spPr bwMode="auto">
          <a:xfrm>
            <a:off x="4930632" y="2153441"/>
            <a:ext cx="1905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21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7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93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8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kern="0" dirty="0" smtClean="0"/>
              <a:t>MacBook</a:t>
            </a:r>
            <a:endParaRPr lang="de-DE" kern="0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286462" y="1161258"/>
            <a:ext cx="395235" cy="4960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4679795" y="1657350"/>
            <a:ext cx="304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 Placeholder 1"/>
          <p:cNvSpPr txBox="1">
            <a:spLocks/>
          </p:cNvSpPr>
          <p:nvPr/>
        </p:nvSpPr>
        <p:spPr bwMode="auto">
          <a:xfrm>
            <a:off x="4953000" y="1427162"/>
            <a:ext cx="19050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21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7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93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8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kern="0" dirty="0" err="1" smtClean="0"/>
              <a:t>Occulus</a:t>
            </a:r>
            <a:r>
              <a:rPr lang="en-US" kern="0" dirty="0" smtClean="0"/>
              <a:t> Rift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09091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/>
          <a:stretch/>
        </p:blipFill>
        <p:spPr>
          <a:xfrm>
            <a:off x="304800" y="0"/>
            <a:ext cx="8348382" cy="51435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3236137" y="1277938"/>
            <a:ext cx="269063" cy="1492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931337" y="1277938"/>
            <a:ext cx="304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 Placeholder 1"/>
          <p:cNvSpPr txBox="1">
            <a:spLocks/>
          </p:cNvSpPr>
          <p:nvPr/>
        </p:nvSpPr>
        <p:spPr bwMode="auto">
          <a:xfrm>
            <a:off x="1411263" y="1047750"/>
            <a:ext cx="152007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21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7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93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8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/>
            <a:r>
              <a:rPr lang="en-US" kern="0" dirty="0" smtClean="0"/>
              <a:t>motion capture suit</a:t>
            </a:r>
            <a:endParaRPr lang="de-DE" kern="0" dirty="0"/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1524000" y="2878137"/>
            <a:ext cx="184269" cy="1613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1698243" y="3028950"/>
            <a:ext cx="304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 Placeholder 1"/>
          <p:cNvSpPr txBox="1">
            <a:spLocks/>
          </p:cNvSpPr>
          <p:nvPr/>
        </p:nvSpPr>
        <p:spPr bwMode="auto">
          <a:xfrm>
            <a:off x="1981200" y="2720975"/>
            <a:ext cx="19050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21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7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93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8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kern="0" dirty="0" smtClean="0"/>
              <a:t>motion capture cameras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89305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82"/>
            <a:ext cx="9144000" cy="519908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9050" y="4324350"/>
            <a:ext cx="9144000" cy="830993"/>
          </a:xfrm>
        </p:spPr>
        <p:txBody>
          <a:bodyPr/>
          <a:lstStyle/>
          <a:p>
            <a:r>
              <a:rPr lang="en-US" dirty="0" smtClean="0"/>
              <a:t>Unity3D; step prediction&gt; do ray-casting from user position, then look for intersection with the ground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107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768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335790"/>
            <a:ext cx="9144000" cy="4521959"/>
          </a:xfrm>
          <a:prstGeom prst="rect">
            <a:avLst/>
          </a:prstGeom>
        </p:spPr>
      </p:pic>
      <p:sp>
        <p:nvSpPr>
          <p:cNvPr id="3" name="Text Placeholder 1"/>
          <p:cNvSpPr txBox="1">
            <a:spLocks/>
          </p:cNvSpPr>
          <p:nvPr/>
        </p:nvSpPr>
        <p:spPr bwMode="auto">
          <a:xfrm>
            <a:off x="-50594" y="2747493"/>
            <a:ext cx="9144000" cy="461661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82874" tIns="45718" rIns="91437" bIns="45718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21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7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93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8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/>
              <a:t>participants stepped on and off virtual boxes</a:t>
            </a:r>
          </a:p>
        </p:txBody>
      </p:sp>
    </p:spTree>
    <p:extLst>
      <p:ext uri="{BB962C8B-B14F-4D97-AF65-F5344CB8AC3E}">
        <p14:creationId xmlns:p14="http://schemas.microsoft.com/office/powerpoint/2010/main" val="42501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19870" y="3107354"/>
            <a:ext cx="2758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0" dirty="0" smtClean="0"/>
              <a:t>wear level-ups turned Off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0952" y="3106322"/>
            <a:ext cx="136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w</a:t>
            </a:r>
            <a:r>
              <a:rPr lang="en-US" b="0" dirty="0" smtClean="0"/>
              <a:t>ear shoes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2136" y="3149120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0" dirty="0" smtClean="0"/>
              <a:t>wear level-ups </a:t>
            </a:r>
            <a:r>
              <a:rPr lang="en-US" dirty="0" smtClean="0"/>
              <a:t>turned </a:t>
            </a:r>
            <a:r>
              <a:rPr lang="en-US" b="0" dirty="0" smtClean="0"/>
              <a:t>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1621" y="3918036"/>
            <a:ext cx="9144000" cy="461661"/>
          </a:xfrm>
        </p:spPr>
        <p:txBody>
          <a:bodyPr/>
          <a:lstStyle/>
          <a:p>
            <a:r>
              <a:rPr lang="en-US" dirty="0" smtClean="0"/>
              <a:t>we tested three different conditions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63" y="971092"/>
            <a:ext cx="2178027" cy="2178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73" y="985753"/>
            <a:ext cx="2154527" cy="2154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2" y="285750"/>
            <a:ext cx="2839456" cy="283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7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0" y="4095750"/>
            <a:ext cx="9144000" cy="461661"/>
          </a:xfrm>
        </p:spPr>
        <p:txBody>
          <a:bodyPr/>
          <a:lstStyle/>
          <a:p>
            <a:r>
              <a:rPr lang="en-US" dirty="0"/>
              <a:t>enjoyed the experience</a:t>
            </a:r>
            <a:r>
              <a:rPr lang="en-US" dirty="0" smtClean="0"/>
              <a:t>?</a:t>
            </a:r>
            <a:endParaRPr lang="de-DE" dirty="0"/>
          </a:p>
        </p:txBody>
      </p:sp>
      <p:grpSp>
        <p:nvGrpSpPr>
          <p:cNvPr id="8" name="Group 7"/>
          <p:cNvGrpSpPr/>
          <p:nvPr/>
        </p:nvGrpSpPr>
        <p:grpSpPr>
          <a:xfrm>
            <a:off x="1857375" y="361950"/>
            <a:ext cx="5305425" cy="3505200"/>
            <a:chOff x="1857375" y="361950"/>
            <a:chExt cx="5305425" cy="3505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517"/>
            <a:stretch/>
          </p:blipFill>
          <p:spPr>
            <a:xfrm>
              <a:off x="1857375" y="361950"/>
              <a:ext cx="5140705" cy="3505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3581400" y="3409950"/>
              <a:ext cx="3581400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</p:grpSp>
      <p:sp>
        <p:nvSpPr>
          <p:cNvPr id="2" name="Rectangle 1"/>
          <p:cNvSpPr/>
          <p:nvPr/>
        </p:nvSpPr>
        <p:spPr bwMode="auto">
          <a:xfrm>
            <a:off x="3962400" y="1005840"/>
            <a:ext cx="558800" cy="2404110"/>
          </a:xfrm>
          <a:prstGeom prst="rect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rPr>
              <a:t>LevelUps</a:t>
            </a: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rPr>
              <a:t> ON</a:t>
            </a:r>
            <a:endParaRPr kumimoji="0" lang="de-DE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48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4095750"/>
            <a:ext cx="9144000" cy="461661"/>
          </a:xfrm>
        </p:spPr>
        <p:txBody>
          <a:bodyPr/>
          <a:lstStyle/>
          <a:p>
            <a:r>
              <a:rPr lang="en-US" dirty="0" smtClean="0"/>
              <a:t>stepping felt realistic?</a:t>
            </a:r>
            <a:endParaRPr lang="de-DE" dirty="0"/>
          </a:p>
        </p:txBody>
      </p:sp>
      <p:grpSp>
        <p:nvGrpSpPr>
          <p:cNvPr id="9" name="Group 8"/>
          <p:cNvGrpSpPr/>
          <p:nvPr/>
        </p:nvGrpSpPr>
        <p:grpSpPr>
          <a:xfrm>
            <a:off x="1857983" y="361951"/>
            <a:ext cx="5029200" cy="3530014"/>
            <a:chOff x="2121892" y="438150"/>
            <a:chExt cx="5094155" cy="3575606"/>
          </a:xfrm>
        </p:grpSpPr>
        <p:grpSp>
          <p:nvGrpSpPr>
            <p:cNvPr id="11" name="Group 10"/>
            <p:cNvGrpSpPr/>
            <p:nvPr/>
          </p:nvGrpSpPr>
          <p:grpSpPr>
            <a:xfrm>
              <a:off x="2121892" y="438150"/>
              <a:ext cx="5094155" cy="3556556"/>
              <a:chOff x="3211645" y="1148794"/>
              <a:chExt cx="5094155" cy="3556556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3495"/>
              <a:stretch/>
            </p:blipFill>
            <p:spPr>
              <a:xfrm>
                <a:off x="3211645" y="1148794"/>
                <a:ext cx="1472050" cy="3556555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223"/>
              <a:stretch/>
            </p:blipFill>
            <p:spPr>
              <a:xfrm>
                <a:off x="4668970" y="1148794"/>
                <a:ext cx="3636830" cy="3556556"/>
              </a:xfrm>
              <a:prstGeom prst="rect">
                <a:avLst/>
              </a:prstGeom>
            </p:spPr>
          </p:pic>
        </p:grpSp>
        <p:sp>
          <p:nvSpPr>
            <p:cNvPr id="12" name="Rectangle 11"/>
            <p:cNvSpPr/>
            <p:nvPr/>
          </p:nvSpPr>
          <p:spPr bwMode="auto">
            <a:xfrm>
              <a:off x="3810000" y="3556556"/>
              <a:ext cx="3406047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657600" y="3638550"/>
              <a:ext cx="2286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endParaRPr>
            </a:p>
          </p:txBody>
        </p:sp>
      </p:grpSp>
      <p:sp>
        <p:nvSpPr>
          <p:cNvPr id="22" name="Rectangle 21"/>
          <p:cNvSpPr/>
          <p:nvPr/>
        </p:nvSpPr>
        <p:spPr bwMode="auto">
          <a:xfrm>
            <a:off x="3962400" y="1005840"/>
            <a:ext cx="558800" cy="2404110"/>
          </a:xfrm>
          <a:prstGeom prst="rect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rPr>
              <a:t>LevelUps</a:t>
            </a:r>
            <a:r>
              <a:rPr kumimoji="0" lang="en-US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Arial" pitchFamily="-112" charset="0"/>
                <a:cs typeface="Arial" pitchFamily="-112" charset="0"/>
              </a:rPr>
              <a:t> ON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Arial" pitchFamily="-112" charset="0"/>
              <a:cs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92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4" y="0"/>
            <a:ext cx="8028872" cy="51435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7564" y="4171950"/>
            <a:ext cx="9881836" cy="461661"/>
          </a:xfrm>
        </p:spPr>
        <p:txBody>
          <a:bodyPr/>
          <a:lstStyle/>
          <a:p>
            <a:r>
              <a:rPr lang="de-DE" dirty="0" smtClean="0"/>
              <a:t>haptics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04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conclusion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07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45813"/>
            <a:ext cx="9144000" cy="548931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666750"/>
            <a:ext cx="9144000" cy="1791256"/>
          </a:xfrm>
        </p:spPr>
        <p:txBody>
          <a:bodyPr/>
          <a:lstStyle/>
          <a:p>
            <a:pPr defTabSz="914400"/>
            <a:r>
              <a:rPr lang="en-US" b="1" dirty="0"/>
              <a:t>Main contribution</a:t>
            </a:r>
          </a:p>
          <a:p>
            <a:pPr defTabSz="914400"/>
            <a:r>
              <a:rPr lang="en-US" dirty="0"/>
              <a:t>elevation in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1"/>
                </a:solidFill>
              </a:rPr>
              <a:t>real-walking </a:t>
            </a:r>
            <a:r>
              <a:rPr lang="en-US" dirty="0" smtClean="0"/>
              <a:t>environments</a:t>
            </a:r>
            <a:endParaRPr lang="en-US" dirty="0"/>
          </a:p>
          <a:p>
            <a:pPr defTabSz="914400"/>
            <a:r>
              <a:rPr lang="en-US" dirty="0"/>
              <a:t>wearable</a:t>
            </a:r>
          </a:p>
          <a:p>
            <a:pPr defTabSz="914400"/>
            <a:r>
              <a:rPr lang="en-US" dirty="0" smtClean="0"/>
              <a:t>wireless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815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 txBox="1">
            <a:spLocks/>
          </p:cNvSpPr>
          <p:nvPr/>
        </p:nvSpPr>
        <p:spPr bwMode="auto">
          <a:xfrm>
            <a:off x="76200" y="752373"/>
            <a:ext cx="5715000" cy="2603786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82874" tIns="45718" rIns="91437" bIns="45718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21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7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93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8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/>
            <a:r>
              <a:rPr lang="en-US" dirty="0" smtClean="0"/>
              <a:t>Next steps</a:t>
            </a:r>
          </a:p>
          <a:p>
            <a:pPr marL="285750" indent="-285750" defTabSz="914400"/>
            <a:endParaRPr lang="en-US" dirty="0" smtClean="0"/>
          </a:p>
          <a:p>
            <a:pPr defTabSz="914400"/>
            <a:r>
              <a:rPr lang="en-US" dirty="0" smtClean="0"/>
              <a:t>Multiple steps at a time</a:t>
            </a:r>
            <a:br>
              <a:rPr lang="en-US" dirty="0" smtClean="0"/>
            </a:br>
            <a:r>
              <a:rPr lang="en-US" dirty="0" smtClean="0"/>
              <a:t>(right now need to re-arm in between)</a:t>
            </a:r>
          </a:p>
          <a:p>
            <a:pPr defTabSz="914400"/>
            <a:endParaRPr lang="en-US" dirty="0" smtClean="0">
              <a:sym typeface="Wingdings"/>
            </a:endParaRPr>
          </a:p>
          <a:p>
            <a:pPr defTabSz="914400"/>
            <a:r>
              <a:rPr lang="en-US" dirty="0" smtClean="0">
                <a:sym typeface="Wingdings"/>
              </a:rPr>
              <a:t>Faster actuation, running?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23274"/>
            <a:ext cx="3599853" cy="488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plit view - two sequences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4290" y="0"/>
            <a:ext cx="9144000" cy="5143500"/>
          </a:xfrm>
          <a:prstGeom prst="rect">
            <a:avLst/>
          </a:prstGeom>
        </p:spPr>
      </p:pic>
      <p:sp>
        <p:nvSpPr>
          <p:cNvPr id="5" name="Content Placeholder 3"/>
          <p:cNvSpPr>
            <a:spLocks noGrp="1"/>
          </p:cNvSpPr>
          <p:nvPr>
            <p:ph type="body" sz="quarter" idx="10"/>
          </p:nvPr>
        </p:nvSpPr>
        <p:spPr>
          <a:xfrm>
            <a:off x="5080" y="1318562"/>
            <a:ext cx="9138920" cy="1495790"/>
          </a:xfrm>
          <a:solidFill>
            <a:schemeClr val="tx1">
              <a:lumMod val="85000"/>
              <a:lumOff val="15000"/>
              <a:alpha val="60000"/>
            </a:schemeClr>
          </a:solidFill>
        </p:spPr>
        <p:txBody>
          <a:bodyPr/>
          <a:lstStyle/>
          <a:p>
            <a:r>
              <a:rPr lang="en-US" b="1" dirty="0" smtClean="0"/>
              <a:t>Level-Ups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Motorized Stilts that Simulate Stair Steps in Virtual Reality</a:t>
            </a:r>
          </a:p>
          <a:p>
            <a:pPr algn="r"/>
            <a:r>
              <a:rPr lang="en-US" sz="1800" dirty="0"/>
              <a:t>d</a:t>
            </a:r>
            <a:r>
              <a:rPr lang="en-US" sz="1800" dirty="0" smtClean="0"/>
              <a:t>ominik </a:t>
            </a:r>
            <a:r>
              <a:rPr lang="en-US" sz="1800" dirty="0"/>
              <a:t>schmidt, </a:t>
            </a:r>
            <a:r>
              <a:rPr lang="en-US" sz="1800" b="1" dirty="0" err="1" smtClean="0"/>
              <a:t>robert</a:t>
            </a:r>
            <a:r>
              <a:rPr lang="en-US" sz="1800" b="1" dirty="0" smtClean="0"/>
              <a:t> </a:t>
            </a:r>
            <a:r>
              <a:rPr lang="en-US" sz="1800" b="1" dirty="0"/>
              <a:t>kovacs, </a:t>
            </a:r>
            <a:r>
              <a:rPr lang="en-US" sz="1800" dirty="0"/>
              <a:t>vikram mehta, </a:t>
            </a:r>
            <a:endParaRPr lang="en-US" sz="1800" dirty="0" smtClean="0"/>
          </a:p>
          <a:p>
            <a:pPr algn="r"/>
            <a:r>
              <a:rPr lang="en-US" sz="1800" dirty="0" err="1" smtClean="0"/>
              <a:t>udayan</a:t>
            </a:r>
            <a:r>
              <a:rPr lang="en-US" sz="1800" dirty="0" smtClean="0"/>
              <a:t> </a:t>
            </a:r>
            <a:r>
              <a:rPr lang="en-US" sz="1800" dirty="0" err="1" smtClean="0"/>
              <a:t>umapathi</a:t>
            </a:r>
            <a:r>
              <a:rPr lang="en-US" sz="1800" dirty="0" smtClean="0"/>
              <a:t>, </a:t>
            </a:r>
            <a:r>
              <a:rPr lang="en-US" sz="1800" dirty="0" err="1" smtClean="0"/>
              <a:t>sven</a:t>
            </a:r>
            <a:r>
              <a:rPr lang="en-US" sz="1800" dirty="0" smtClean="0"/>
              <a:t> k</a:t>
            </a:r>
            <a:r>
              <a:rPr lang="de-DE" sz="1800" dirty="0" smtClean="0"/>
              <a:t>ö</a:t>
            </a:r>
            <a:r>
              <a:rPr lang="en-US" sz="1800" dirty="0" err="1" smtClean="0"/>
              <a:t>hler</a:t>
            </a:r>
            <a:r>
              <a:rPr lang="en-US" sz="1800" dirty="0"/>
              <a:t>, lung-pan </a:t>
            </a:r>
            <a:r>
              <a:rPr lang="en-US" sz="1800" dirty="0" err="1" smtClean="0"/>
              <a:t>cheng</a:t>
            </a:r>
            <a:r>
              <a:rPr lang="en-US" sz="1800" dirty="0" smtClean="0"/>
              <a:t>, </a:t>
            </a:r>
            <a:r>
              <a:rPr lang="en-US" sz="1800" dirty="0" err="1" smtClean="0"/>
              <a:t>patrick</a:t>
            </a:r>
            <a:r>
              <a:rPr lang="en-US" sz="1800" dirty="0" smtClean="0"/>
              <a:t> </a:t>
            </a:r>
            <a:r>
              <a:rPr lang="en-US" sz="1800" dirty="0" err="1"/>
              <a:t>baudisch</a:t>
            </a:r>
            <a:r>
              <a:rPr lang="en-US" sz="1800" dirty="0"/>
              <a:t> 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26180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6" y="-171450"/>
            <a:ext cx="9144000" cy="6096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3586" y="4324350"/>
            <a:ext cx="9144000" cy="461661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ur focus: how </a:t>
            </a:r>
            <a:r>
              <a:rPr lang="en-US" dirty="0"/>
              <a:t>to walk up/down steps in VR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8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1639"/>
            <a:ext cx="9197158" cy="7299639"/>
          </a:xfrm>
          <a:prstGeom prst="rect">
            <a:avLst/>
          </a:prstGeom>
        </p:spPr>
      </p:pic>
      <p:sp>
        <p:nvSpPr>
          <p:cNvPr id="4" name="Text Placeholder 1"/>
          <p:cNvSpPr txBox="1">
            <a:spLocks/>
          </p:cNvSpPr>
          <p:nvPr/>
        </p:nvSpPr>
        <p:spPr bwMode="auto">
          <a:xfrm>
            <a:off x="53158" y="5599331"/>
            <a:ext cx="9144000" cy="64633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82874" tIns="45718" rIns="91437" bIns="45718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21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7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93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8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de-DE" smtClean="0"/>
              <a:t>locomotion device</a:t>
            </a:r>
            <a:endParaRPr lang="de-DE"/>
          </a:p>
        </p:txBody>
      </p:sp>
      <p:sp>
        <p:nvSpPr>
          <p:cNvPr id="5" name="Text Placeholder 1"/>
          <p:cNvSpPr txBox="1">
            <a:spLocks/>
          </p:cNvSpPr>
          <p:nvPr/>
        </p:nvSpPr>
        <p:spPr bwMode="auto">
          <a:xfrm>
            <a:off x="53158" y="2856213"/>
            <a:ext cx="9144000" cy="461661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182874" tIns="45718" rIns="91437" bIns="45718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21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07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93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78" indent="-22859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de-DE" dirty="0"/>
              <a:t>t</a:t>
            </a:r>
            <a:r>
              <a:rPr lang="de-DE" dirty="0" smtClean="0"/>
              <a:t>ypically done with locomotion devices</a:t>
            </a:r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7391400" y="501015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dirty="0" smtClean="0">
                <a:solidFill>
                  <a:srgbClr val="FF0000"/>
                </a:solidFill>
              </a:rPr>
              <a:t>ref</a:t>
            </a:r>
          </a:p>
        </p:txBody>
      </p:sp>
    </p:spTree>
    <p:extLst>
      <p:ext uri="{BB962C8B-B14F-4D97-AF65-F5344CB8AC3E}">
        <p14:creationId xmlns:p14="http://schemas.microsoft.com/office/powerpoint/2010/main" val="148592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4" t="24843" r="27443" b="25312"/>
          <a:stretch/>
        </p:blipFill>
        <p:spPr>
          <a:xfrm>
            <a:off x="-381000" y="7454"/>
            <a:ext cx="9958126" cy="51435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h</a:t>
            </a:r>
            <a:r>
              <a:rPr lang="de-DE" dirty="0" smtClean="0"/>
              <a:t>ow about „real walking“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962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irculaFloor Robotic VR Move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-24020"/>
            <a:ext cx="6890027" cy="516752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obile platforms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6311348" y="457730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[Iwata ‘04 </a:t>
            </a:r>
            <a:r>
              <a:rPr lang="en-US" dirty="0" err="1" smtClean="0">
                <a:solidFill>
                  <a:schemeClr val="bg1"/>
                </a:solidFill>
              </a:rPr>
              <a:t>CirculaFloor</a:t>
            </a:r>
            <a:r>
              <a:rPr lang="en-US" dirty="0">
                <a:solidFill>
                  <a:schemeClr val="bg1"/>
                </a:solidFill>
              </a:rPr>
              <a:t>]</a:t>
            </a:r>
            <a:endParaRPr lang="de-DE" b="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#HCI-Baudisch">
      <a:dk1>
        <a:srgbClr val="000000"/>
      </a:dk1>
      <a:lt1>
        <a:srgbClr val="FFFFFF"/>
      </a:lt1>
      <a:dk2>
        <a:srgbClr val="404040"/>
      </a:dk2>
      <a:lt2>
        <a:srgbClr val="FFFFFF"/>
      </a:lt2>
      <a:accent1>
        <a:srgbClr val="99CC00"/>
      </a:accent1>
      <a:accent2>
        <a:srgbClr val="FF9B00"/>
      </a:accent2>
      <a:accent3>
        <a:srgbClr val="A6A6A6"/>
      </a:accent3>
      <a:accent4>
        <a:srgbClr val="707070"/>
      </a:accent4>
      <a:accent5>
        <a:srgbClr val="BFBFBF"/>
      </a:accent5>
      <a:accent6>
        <a:srgbClr val="000000"/>
      </a:accent6>
      <a:hlink>
        <a:srgbClr val="000000"/>
      </a:hlink>
      <a:folHlink>
        <a:srgbClr val="0000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Arial" pitchFamily="-112" charset="0"/>
            <a:cs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Arial" pitchFamily="-112" charset="0"/>
            <a:cs typeface="Arial" pitchFamily="-112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="0" dirty="0" err="1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Baudisch-HCI-Template.potx</Template>
  <TotalTime>1</TotalTime>
  <Words>1377</Words>
  <Application>Microsoft Office PowerPoint</Application>
  <PresentationFormat>On-screen Show (16:9)</PresentationFormat>
  <Paragraphs>207</Paragraphs>
  <Slides>53</Slides>
  <Notes>51</Notes>
  <HiddenSlides>2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Wingdings</vt:lpstr>
      <vt:lpstr>Default Design</vt:lpstr>
      <vt:lpstr>PowerPoint Presentation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levelUps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mechanical design</vt:lpstr>
      <vt:lpstr>PowerPoint Presentation</vt:lpstr>
      <vt:lpstr>PowerPoint Presentation</vt:lpstr>
      <vt:lpstr>PowerPoint Presentation</vt:lpstr>
      <vt:lpstr>PowerPoint Presentation</vt:lpstr>
      <vt:lpstr>  #1 vertical actuation</vt:lpstr>
      <vt:lpstr>PowerPoint Presentation</vt:lpstr>
      <vt:lpstr>PowerPoint Presentation</vt:lpstr>
      <vt:lpstr>PowerPoint Presentation</vt:lpstr>
      <vt:lpstr>  #2 control  </vt:lpstr>
      <vt:lpstr>PowerPoint Presentation</vt:lpstr>
      <vt:lpstr>PowerPoint Presentation</vt:lpstr>
      <vt:lpstr>PowerPoint Presentation</vt:lpstr>
      <vt:lpstr> #3 artifical foot</vt:lpstr>
      <vt:lpstr>PowerPoint Presentation</vt:lpstr>
      <vt:lpstr>PowerPoint Presentation</vt:lpstr>
      <vt:lpstr>PowerPoint Presentation</vt:lpstr>
      <vt:lpstr>   #4 ankle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#5 system</vt:lpstr>
      <vt:lpstr>PowerPoint Presentation</vt:lpstr>
      <vt:lpstr>PowerPoint Presentation</vt:lpstr>
      <vt:lpstr>PowerPoint Presentation</vt:lpstr>
      <vt:lpstr>evaluation</vt:lpstr>
      <vt:lpstr>PowerPoint Presentation</vt:lpstr>
      <vt:lpstr>PowerPoint Presentation</vt:lpstr>
      <vt:lpstr>PowerPoint Presentation</vt:lpstr>
      <vt:lpstr>PowerPoint Presentation</vt:lpstr>
      <vt:lpstr> conclusion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#1</dc:title>
  <dc:creator>Patrick Baudisch</dc:creator>
  <cp:lastModifiedBy>robert kovacs</cp:lastModifiedBy>
  <cp:revision>445</cp:revision>
  <cp:lastPrinted>2014-12-03T20:25:57Z</cp:lastPrinted>
  <dcterms:created xsi:type="dcterms:W3CDTF">2014-12-03T20:24:53Z</dcterms:created>
  <dcterms:modified xsi:type="dcterms:W3CDTF">2016-07-25T15:42:44Z</dcterms:modified>
</cp:coreProperties>
</file>